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90" r:id="rId20"/>
    <p:sldId id="274" r:id="rId21"/>
    <p:sldId id="275" r:id="rId22"/>
    <p:sldId id="276"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1" d="100"/>
          <a:sy n="111" d="100"/>
        </p:scale>
        <p:origin x="456" y="102"/>
      </p:cViewPr>
      <p:guideLst>
        <p:guide orient="horz" pos="2160"/>
        <p:guide pos="3840"/>
      </p:guideLst>
    </p:cSldViewPr>
  </p:slideViewPr>
  <p:notesTextViewPr>
    <p:cViewPr>
      <p:scale>
        <a:sx n="1" d="1"/>
        <a:sy n="1" d="1"/>
      </p:scale>
      <p:origin x="0" y="0"/>
    </p:cViewPr>
  </p:notesTextViewPr>
  <p:sorterViewPr>
    <p:cViewPr>
      <p:scale>
        <a:sx n="100" d="100"/>
        <a:sy n="100" d="100"/>
      </p:scale>
      <p:origin x="0" y="-47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AA184832-B012-4AB4-B876-4FE9E569A900}" type="datetimeFigureOut">
              <a:rPr lang="en-GB" smtClean="0"/>
              <a:t>23/04/2018</a:t>
            </a:fld>
            <a:endParaRPr lang="en-GB"/>
          </a:p>
        </p:txBody>
      </p:sp>
      <p:sp>
        <p:nvSpPr>
          <p:cNvPr id="5" name="Footer Placeholder 4"/>
          <p:cNvSpPr>
            <a:spLocks noGrp="1"/>
          </p:cNvSpPr>
          <p:nvPr>
            <p:ph type="ftr" sz="quarter" idx="11"/>
          </p:nvPr>
        </p:nvSpPr>
        <p:spPr>
          <a:xfrm>
            <a:off x="1371600" y="4323845"/>
            <a:ext cx="6400800" cy="365125"/>
          </a:xfrm>
        </p:spPr>
        <p:txBody>
          <a:bodyPr/>
          <a:lstStyle/>
          <a:p>
            <a:endParaRPr lang="en-GB"/>
          </a:p>
        </p:txBody>
      </p:sp>
      <p:sp>
        <p:nvSpPr>
          <p:cNvPr id="6" name="Slide Number Placeholder 5"/>
          <p:cNvSpPr>
            <a:spLocks noGrp="1"/>
          </p:cNvSpPr>
          <p:nvPr>
            <p:ph type="sldNum" sz="quarter" idx="12"/>
          </p:nvPr>
        </p:nvSpPr>
        <p:spPr>
          <a:xfrm>
            <a:off x="8077200" y="1430866"/>
            <a:ext cx="2743200"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738898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184832-B012-4AB4-B876-4FE9E569A900}" type="datetimeFigureOut">
              <a:rPr lang="en-GB" smtClean="0"/>
              <a:t>23/04/2018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54618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A184832-B012-4AB4-B876-4FE9E569A900}" type="datetimeFigureOut">
              <a:rPr lang="en-GB" smtClean="0"/>
              <a:t>23/04/2018</a:t>
            </a:fld>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443683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A184832-B012-4AB4-B876-4FE9E569A900}" type="datetimeFigureOut">
              <a:rPr lang="en-GB" smtClean="0"/>
              <a:t>23/04/2018</a:t>
            </a:fld>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0714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AA184832-B012-4AB4-B876-4FE9E569A900}" type="datetimeFigureOut">
              <a:rPr lang="en-GB" smtClean="0"/>
              <a:t>23/04/2018</a:t>
            </a:fld>
            <a:endParaRPr lang="en-GB"/>
          </a:p>
        </p:txBody>
      </p:sp>
      <p:sp>
        <p:nvSpPr>
          <p:cNvPr id="6" name="Footer Placeholder 5"/>
          <p:cNvSpPr>
            <a:spLocks noGrp="1"/>
          </p:cNvSpPr>
          <p:nvPr>
            <p:ph type="ftr" sz="quarter" idx="11"/>
          </p:nvPr>
        </p:nvSpPr>
        <p:spPr>
          <a:xfrm>
            <a:off x="685800" y="378883"/>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307743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A184832-B012-4AB4-B876-4FE9E569A900}" type="datetimeFigureOut">
              <a:rPr lang="en-GB" smtClean="0"/>
              <a:t>23/04/2018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88933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A184832-B012-4AB4-B876-4FE9E569A900}" type="datetimeFigureOut">
              <a:rPr lang="en-GB" smtClean="0"/>
              <a:t>23/04/2018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789045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184832-B012-4AB4-B876-4FE9E569A900}" type="datetimeFigureOut">
              <a:rPr lang="en-GB" smtClean="0"/>
              <a:t>23/04/2018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939164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AA184832-B012-4AB4-B876-4FE9E569A900}" type="datetimeFigureOut">
              <a:rPr lang="en-GB" smtClean="0"/>
              <a:t>23/04/2018</a:t>
            </a:fld>
            <a:endParaRPr lang="en-GB"/>
          </a:p>
        </p:txBody>
      </p:sp>
      <p:sp>
        <p:nvSpPr>
          <p:cNvPr id="5" name="Footer Placeholder 4"/>
          <p:cNvSpPr>
            <a:spLocks noGrp="1"/>
          </p:cNvSpPr>
          <p:nvPr>
            <p:ph type="ftr" sz="quarter" idx="11"/>
          </p:nvPr>
        </p:nvSpPr>
        <p:spPr>
          <a:xfrm>
            <a:off x="685800" y="381000"/>
            <a:ext cx="6991492" cy="36512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91994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184832-B012-4AB4-B876-4FE9E569A900}" type="datetimeFigureOut">
              <a:rPr lang="en-GB" smtClean="0"/>
              <a:t>23/04/2018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98352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AA184832-B012-4AB4-B876-4FE9E569A900}" type="datetimeFigureOut">
              <a:rPr lang="en-GB" smtClean="0"/>
              <a:t>23/04/2018</a:t>
            </a:fld>
            <a:endParaRPr lang="en-GB"/>
          </a:p>
        </p:txBody>
      </p:sp>
      <p:sp>
        <p:nvSpPr>
          <p:cNvPr id="5" name="Footer Placeholder 4"/>
          <p:cNvSpPr>
            <a:spLocks noGrp="1"/>
          </p:cNvSpPr>
          <p:nvPr>
            <p:ph type="ftr" sz="quarter" idx="11"/>
          </p:nvPr>
        </p:nvSpPr>
        <p:spPr>
          <a:xfrm>
            <a:off x="685800" y="381001"/>
            <a:ext cx="6991492" cy="36406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871379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184832-B012-4AB4-B876-4FE9E569A900}" type="datetimeFigureOut">
              <a:rPr lang="en-GB" smtClean="0"/>
              <a:t>23/04/2018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047287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184832-B012-4AB4-B876-4FE9E569A900}" type="datetimeFigureOut">
              <a:rPr lang="en-GB" smtClean="0"/>
              <a:t>23/04/2018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24837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184832-B012-4AB4-B876-4FE9E569A900}" type="datetimeFigureOut">
              <a:rPr lang="en-GB" smtClean="0"/>
              <a:t>23/04/2018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972195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184832-B012-4AB4-B876-4FE9E569A900}" type="datetimeFigureOut">
              <a:rPr lang="en-GB" smtClean="0"/>
              <a:t>23/04/2018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642228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184832-B012-4AB4-B876-4FE9E569A900}" type="datetimeFigureOut">
              <a:rPr lang="en-GB" smtClean="0"/>
              <a:t>23/04/2018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252118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184832-B012-4AB4-B876-4FE9E569A900}" type="datetimeFigureOut">
              <a:rPr lang="en-GB" smtClean="0"/>
              <a:t>23/04/2018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71345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A184832-B012-4AB4-B876-4FE9E569A900}" type="datetimeFigureOut">
              <a:rPr lang="en-GB" smtClean="0"/>
              <a:t>23/04/2018</a:t>
            </a:fld>
            <a:endParaRPr lang="en-GB"/>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94A5E1F-4F2C-4F1D-A2F6-9B99E4E7AB6B}" type="slidenum">
              <a:rPr lang="en-GB" smtClean="0"/>
              <a:t>‹#›</a:t>
            </a:fld>
            <a:endParaRPr lang="en-GB"/>
          </a:p>
        </p:txBody>
      </p:sp>
    </p:spTree>
    <p:extLst>
      <p:ext uri="{BB962C8B-B14F-4D97-AF65-F5344CB8AC3E}">
        <p14:creationId xmlns:p14="http://schemas.microsoft.com/office/powerpoint/2010/main" val="665280913"/>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Tree>
    <p:extLst>
      <p:ext uri="{BB962C8B-B14F-4D97-AF65-F5344CB8AC3E}">
        <p14:creationId xmlns:p14="http://schemas.microsoft.com/office/powerpoint/2010/main" val="1761195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584775"/>
          </a:xfrm>
          <a:prstGeom prst="rect">
            <a:avLst/>
          </a:prstGeom>
          <a:noFill/>
        </p:spPr>
        <p:txBody>
          <a:bodyPr wrap="square" rtlCol="0">
            <a:spAutoFit/>
          </a:bodyPr>
          <a:lstStyle/>
          <a:p>
            <a:r>
              <a:rPr lang="en-GB" sz="2800" b="1" dirty="0">
                <a:solidFill>
                  <a:srgbClr val="FFFF00"/>
                </a:solidFill>
              </a:rPr>
              <a:t>1. </a:t>
            </a:r>
            <a:r>
              <a:rPr lang="en-GB" sz="3200" b="1" dirty="0">
                <a:solidFill>
                  <a:srgbClr val="FFFF00"/>
                </a:solidFill>
              </a:rPr>
              <a:t>Good and bad shepherds vv.1-6</a:t>
            </a:r>
            <a:endParaRPr lang="en-GB" sz="3200" b="1" dirty="0"/>
          </a:p>
        </p:txBody>
      </p:sp>
      <p:sp>
        <p:nvSpPr>
          <p:cNvPr id="4" name="TextBox 3">
            <a:extLst>
              <a:ext uri="{FF2B5EF4-FFF2-40B4-BE49-F238E27FC236}">
                <a16:creationId xmlns:a16="http://schemas.microsoft.com/office/drawing/2014/main" id="{2F28F9B5-07DC-4465-9178-735D132EE406}"/>
              </a:ext>
            </a:extLst>
          </p:cNvPr>
          <p:cNvSpPr txBox="1"/>
          <p:nvPr/>
        </p:nvSpPr>
        <p:spPr>
          <a:xfrm>
            <a:off x="1035170" y="1975449"/>
            <a:ext cx="10121660" cy="892552"/>
          </a:xfrm>
          <a:prstGeom prst="rect">
            <a:avLst/>
          </a:prstGeom>
          <a:noFill/>
        </p:spPr>
        <p:txBody>
          <a:bodyPr wrap="square" rtlCol="0">
            <a:spAutoFit/>
          </a:bodyPr>
          <a:lstStyle/>
          <a:p>
            <a:r>
              <a:rPr lang="en-GB" sz="2800" b="1" dirty="0">
                <a:solidFill>
                  <a:srgbClr val="FFFF00"/>
                </a:solidFill>
              </a:rPr>
              <a:t>Ezekiel 34: 2 </a:t>
            </a:r>
            <a:r>
              <a:rPr lang="en-GB" sz="2400" b="1" i="1" dirty="0">
                <a:ln>
                  <a:solidFill>
                    <a:schemeClr val="accent1"/>
                  </a:solidFill>
                </a:ln>
                <a:solidFill>
                  <a:srgbClr val="FFFF00"/>
                </a:solidFill>
              </a:rPr>
              <a:t>Woe to you shepherds of Israel who only take care of yourselves! Should not shepherds take care of the flock? </a:t>
            </a:r>
          </a:p>
        </p:txBody>
      </p:sp>
    </p:spTree>
    <p:extLst>
      <p:ext uri="{BB962C8B-B14F-4D97-AF65-F5344CB8AC3E}">
        <p14:creationId xmlns:p14="http://schemas.microsoft.com/office/powerpoint/2010/main" val="501752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584775"/>
          </a:xfrm>
          <a:prstGeom prst="rect">
            <a:avLst/>
          </a:prstGeom>
          <a:noFill/>
        </p:spPr>
        <p:txBody>
          <a:bodyPr wrap="square" rtlCol="0">
            <a:spAutoFit/>
          </a:bodyPr>
          <a:lstStyle/>
          <a:p>
            <a:r>
              <a:rPr lang="en-GB" sz="2800" b="1" dirty="0">
                <a:solidFill>
                  <a:srgbClr val="FFFF00"/>
                </a:solidFill>
              </a:rPr>
              <a:t>1. </a:t>
            </a:r>
            <a:r>
              <a:rPr lang="en-GB" sz="3200" b="1" dirty="0">
                <a:solidFill>
                  <a:srgbClr val="FFFF00"/>
                </a:solidFill>
              </a:rPr>
              <a:t>Good and bad shepherds vv.1-6</a:t>
            </a:r>
            <a:endParaRPr lang="en-GB" sz="3200" b="1" dirty="0"/>
          </a:p>
        </p:txBody>
      </p:sp>
      <p:sp>
        <p:nvSpPr>
          <p:cNvPr id="4" name="TextBox 3">
            <a:extLst>
              <a:ext uri="{FF2B5EF4-FFF2-40B4-BE49-F238E27FC236}">
                <a16:creationId xmlns:a16="http://schemas.microsoft.com/office/drawing/2014/main" id="{2F28F9B5-07DC-4465-9178-735D132EE406}"/>
              </a:ext>
            </a:extLst>
          </p:cNvPr>
          <p:cNvSpPr txBox="1"/>
          <p:nvPr/>
        </p:nvSpPr>
        <p:spPr>
          <a:xfrm>
            <a:off x="1035170" y="1975449"/>
            <a:ext cx="10121660" cy="1692771"/>
          </a:xfrm>
          <a:prstGeom prst="rect">
            <a:avLst/>
          </a:prstGeom>
          <a:noFill/>
        </p:spPr>
        <p:txBody>
          <a:bodyPr wrap="square" rtlCol="0">
            <a:spAutoFit/>
          </a:bodyPr>
          <a:lstStyle/>
          <a:p>
            <a:r>
              <a:rPr lang="en-GB" sz="2800" b="1" dirty="0">
                <a:solidFill>
                  <a:srgbClr val="FFFF00"/>
                </a:solidFill>
              </a:rPr>
              <a:t>Ezekiel 34: 2 </a:t>
            </a:r>
            <a:r>
              <a:rPr lang="en-GB" sz="2400" b="1" i="1" dirty="0">
                <a:ln>
                  <a:solidFill>
                    <a:schemeClr val="accent1"/>
                  </a:solidFill>
                </a:ln>
                <a:solidFill>
                  <a:srgbClr val="FFFF00"/>
                </a:solidFill>
              </a:rPr>
              <a:t>Woe to you shepherds of Israel who only take care of yourselves! Should not shepherds take care of the flock?</a:t>
            </a:r>
          </a:p>
          <a:p>
            <a:r>
              <a:rPr lang="en-GB" sz="2800" b="1" dirty="0">
                <a:solidFill>
                  <a:srgbClr val="FFFF00"/>
                </a:solidFill>
              </a:rPr>
              <a:t>Jeremiah 23:1</a:t>
            </a:r>
            <a:r>
              <a:rPr lang="en-GB" sz="2400" b="1" i="1" dirty="0">
                <a:ln>
                  <a:solidFill>
                    <a:schemeClr val="accent1"/>
                  </a:solidFill>
                </a:ln>
                <a:solidFill>
                  <a:srgbClr val="FFFF00"/>
                </a:solidFill>
              </a:rPr>
              <a:t> “Woe to the shepherds who are destroying and scattering the sheep of my pasture!” declares the </a:t>
            </a:r>
            <a:r>
              <a:rPr lang="en-GB" sz="2400" b="1" i="1" cap="small" dirty="0">
                <a:ln>
                  <a:solidFill>
                    <a:schemeClr val="accent1"/>
                  </a:solidFill>
                </a:ln>
                <a:solidFill>
                  <a:srgbClr val="FFFF00"/>
                </a:solidFill>
              </a:rPr>
              <a:t>Lord</a:t>
            </a:r>
            <a:r>
              <a:rPr lang="en-GB" sz="2400" b="1" i="1" dirty="0">
                <a:ln>
                  <a:solidFill>
                    <a:schemeClr val="accent1"/>
                  </a:solidFill>
                </a:ln>
                <a:solidFill>
                  <a:srgbClr val="FFFF00"/>
                </a:solidFill>
              </a:rPr>
              <a:t>.</a:t>
            </a:r>
          </a:p>
        </p:txBody>
      </p:sp>
    </p:spTree>
    <p:extLst>
      <p:ext uri="{BB962C8B-B14F-4D97-AF65-F5344CB8AC3E}">
        <p14:creationId xmlns:p14="http://schemas.microsoft.com/office/powerpoint/2010/main" val="61545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584775"/>
          </a:xfrm>
          <a:prstGeom prst="rect">
            <a:avLst/>
          </a:prstGeom>
          <a:noFill/>
        </p:spPr>
        <p:txBody>
          <a:bodyPr wrap="square" rtlCol="0">
            <a:spAutoFit/>
          </a:bodyPr>
          <a:lstStyle/>
          <a:p>
            <a:r>
              <a:rPr lang="en-GB" sz="2800" b="1" dirty="0">
                <a:solidFill>
                  <a:srgbClr val="FFFF00"/>
                </a:solidFill>
              </a:rPr>
              <a:t>1. </a:t>
            </a:r>
            <a:r>
              <a:rPr lang="en-GB" sz="3200" b="1" dirty="0">
                <a:solidFill>
                  <a:srgbClr val="FFFF00"/>
                </a:solidFill>
              </a:rPr>
              <a:t>Good and bad shepherds vv.1-6</a:t>
            </a:r>
            <a:endParaRPr lang="en-GB" sz="3200" b="1" dirty="0"/>
          </a:p>
        </p:txBody>
      </p:sp>
      <p:sp>
        <p:nvSpPr>
          <p:cNvPr id="4" name="TextBox 3">
            <a:extLst>
              <a:ext uri="{FF2B5EF4-FFF2-40B4-BE49-F238E27FC236}">
                <a16:creationId xmlns:a16="http://schemas.microsoft.com/office/drawing/2014/main" id="{2F28F9B5-07DC-4465-9178-735D132EE406}"/>
              </a:ext>
            </a:extLst>
          </p:cNvPr>
          <p:cNvSpPr txBox="1"/>
          <p:nvPr/>
        </p:nvSpPr>
        <p:spPr>
          <a:xfrm>
            <a:off x="1035170" y="1975449"/>
            <a:ext cx="10121660" cy="2862322"/>
          </a:xfrm>
          <a:prstGeom prst="rect">
            <a:avLst/>
          </a:prstGeom>
          <a:noFill/>
        </p:spPr>
        <p:txBody>
          <a:bodyPr wrap="square" rtlCol="0">
            <a:spAutoFit/>
          </a:bodyPr>
          <a:lstStyle/>
          <a:p>
            <a:r>
              <a:rPr lang="en-GB" sz="2800" b="1" dirty="0">
                <a:solidFill>
                  <a:srgbClr val="FFFF00"/>
                </a:solidFill>
              </a:rPr>
              <a:t>Ezekiel 34: 2 </a:t>
            </a:r>
            <a:r>
              <a:rPr lang="en-GB" sz="2400" b="1" i="1" dirty="0">
                <a:ln>
                  <a:solidFill>
                    <a:schemeClr val="accent1"/>
                  </a:solidFill>
                </a:ln>
                <a:solidFill>
                  <a:srgbClr val="FFFF00"/>
                </a:solidFill>
              </a:rPr>
              <a:t>Woe to you shepherds of Israel who only take care of yourselves! Should not shepherds take care of the flock?</a:t>
            </a:r>
          </a:p>
          <a:p>
            <a:r>
              <a:rPr lang="en-GB" sz="2800" b="1" dirty="0">
                <a:solidFill>
                  <a:srgbClr val="FFFF00"/>
                </a:solidFill>
              </a:rPr>
              <a:t>Jeremiah 23:1</a:t>
            </a:r>
            <a:r>
              <a:rPr lang="en-GB" sz="2400" b="1" i="1" dirty="0">
                <a:ln>
                  <a:solidFill>
                    <a:schemeClr val="accent1"/>
                  </a:solidFill>
                </a:ln>
                <a:solidFill>
                  <a:srgbClr val="FFFF00"/>
                </a:solidFill>
              </a:rPr>
              <a:t> “Woe to the shepherds who are destroying and scattering the sheep of my pasture!” declares the </a:t>
            </a:r>
            <a:r>
              <a:rPr lang="en-GB" sz="2400" b="1" i="1" cap="small" dirty="0">
                <a:ln>
                  <a:solidFill>
                    <a:schemeClr val="accent1"/>
                  </a:solidFill>
                </a:ln>
                <a:solidFill>
                  <a:srgbClr val="FFFF00"/>
                </a:solidFill>
              </a:rPr>
              <a:t>Lord</a:t>
            </a:r>
            <a:r>
              <a:rPr lang="en-GB" sz="2400" b="1" i="1" dirty="0">
                <a:ln>
                  <a:solidFill>
                    <a:schemeClr val="accent1"/>
                  </a:solidFill>
                </a:ln>
                <a:solidFill>
                  <a:srgbClr val="FFFF00"/>
                </a:solidFill>
              </a:rPr>
              <a:t>.</a:t>
            </a:r>
          </a:p>
          <a:p>
            <a:r>
              <a:rPr lang="en-GB" sz="2800" b="1" dirty="0">
                <a:solidFill>
                  <a:srgbClr val="FFFF00"/>
                </a:solidFill>
              </a:rPr>
              <a:t>John 10:1 </a:t>
            </a:r>
            <a:r>
              <a:rPr lang="en-GB" b="1" dirty="0"/>
              <a:t> </a:t>
            </a:r>
            <a:r>
              <a:rPr lang="en-GB" sz="2400" b="1" i="1" dirty="0">
                <a:ln>
                  <a:solidFill>
                    <a:schemeClr val="accent1"/>
                  </a:solidFill>
                </a:ln>
                <a:solidFill>
                  <a:srgbClr val="FFFF00"/>
                </a:solidFill>
              </a:rPr>
              <a:t>“Very truly I tell you Pharisees, anyone who does not enter the sheep pen by the gate, but climbs in by some other way, is a thief and a robber. </a:t>
            </a:r>
          </a:p>
        </p:txBody>
      </p:sp>
    </p:spTree>
    <p:extLst>
      <p:ext uri="{BB962C8B-B14F-4D97-AF65-F5344CB8AC3E}">
        <p14:creationId xmlns:p14="http://schemas.microsoft.com/office/powerpoint/2010/main" val="2314837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584775"/>
          </a:xfrm>
          <a:prstGeom prst="rect">
            <a:avLst/>
          </a:prstGeom>
          <a:noFill/>
        </p:spPr>
        <p:txBody>
          <a:bodyPr wrap="square" rtlCol="0">
            <a:spAutoFit/>
          </a:bodyPr>
          <a:lstStyle/>
          <a:p>
            <a:r>
              <a:rPr lang="en-GB" sz="2800" b="1" dirty="0">
                <a:solidFill>
                  <a:srgbClr val="FFFF00"/>
                </a:solidFill>
              </a:rPr>
              <a:t>1. </a:t>
            </a:r>
            <a:r>
              <a:rPr lang="en-GB" sz="3200" b="1" dirty="0">
                <a:solidFill>
                  <a:srgbClr val="FFFF00"/>
                </a:solidFill>
              </a:rPr>
              <a:t>Good and bad shepherds vv.1-6</a:t>
            </a:r>
            <a:endParaRPr lang="en-GB" sz="3200" b="1" dirty="0"/>
          </a:p>
        </p:txBody>
      </p:sp>
      <p:sp>
        <p:nvSpPr>
          <p:cNvPr id="4" name="TextBox 3">
            <a:extLst>
              <a:ext uri="{FF2B5EF4-FFF2-40B4-BE49-F238E27FC236}">
                <a16:creationId xmlns:a16="http://schemas.microsoft.com/office/drawing/2014/main" id="{2F28F9B5-07DC-4465-9178-735D132EE406}"/>
              </a:ext>
            </a:extLst>
          </p:cNvPr>
          <p:cNvSpPr txBox="1"/>
          <p:nvPr/>
        </p:nvSpPr>
        <p:spPr>
          <a:xfrm>
            <a:off x="1035170" y="1975449"/>
            <a:ext cx="10121660" cy="523220"/>
          </a:xfrm>
          <a:prstGeom prst="rect">
            <a:avLst/>
          </a:prstGeom>
          <a:noFill/>
        </p:spPr>
        <p:txBody>
          <a:bodyPr wrap="square" rtlCol="0">
            <a:spAutoFit/>
          </a:bodyPr>
          <a:lstStyle/>
          <a:p>
            <a:r>
              <a:rPr lang="en-GB" sz="2800" b="1" dirty="0"/>
              <a:t>Bad shepherds fleece not nurture</a:t>
            </a:r>
          </a:p>
        </p:txBody>
      </p:sp>
    </p:spTree>
    <p:extLst>
      <p:ext uri="{BB962C8B-B14F-4D97-AF65-F5344CB8AC3E}">
        <p14:creationId xmlns:p14="http://schemas.microsoft.com/office/powerpoint/2010/main" val="3363492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584775"/>
          </a:xfrm>
          <a:prstGeom prst="rect">
            <a:avLst/>
          </a:prstGeom>
          <a:noFill/>
        </p:spPr>
        <p:txBody>
          <a:bodyPr wrap="square" rtlCol="0">
            <a:spAutoFit/>
          </a:bodyPr>
          <a:lstStyle/>
          <a:p>
            <a:r>
              <a:rPr lang="en-GB" sz="2800" b="1" dirty="0">
                <a:solidFill>
                  <a:srgbClr val="FFFF00"/>
                </a:solidFill>
              </a:rPr>
              <a:t>1. </a:t>
            </a:r>
            <a:r>
              <a:rPr lang="en-GB" sz="3200" b="1" dirty="0">
                <a:solidFill>
                  <a:srgbClr val="FFFF00"/>
                </a:solidFill>
              </a:rPr>
              <a:t>Good and bad shepherds vv.1-6</a:t>
            </a:r>
            <a:endParaRPr lang="en-GB" sz="3200" b="1" dirty="0"/>
          </a:p>
        </p:txBody>
      </p:sp>
      <p:sp>
        <p:nvSpPr>
          <p:cNvPr id="4" name="TextBox 3">
            <a:extLst>
              <a:ext uri="{FF2B5EF4-FFF2-40B4-BE49-F238E27FC236}">
                <a16:creationId xmlns:a16="http://schemas.microsoft.com/office/drawing/2014/main" id="{2F28F9B5-07DC-4465-9178-735D132EE406}"/>
              </a:ext>
            </a:extLst>
          </p:cNvPr>
          <p:cNvSpPr txBox="1"/>
          <p:nvPr/>
        </p:nvSpPr>
        <p:spPr>
          <a:xfrm>
            <a:off x="1035170" y="1975449"/>
            <a:ext cx="10121660" cy="892552"/>
          </a:xfrm>
          <a:prstGeom prst="rect">
            <a:avLst/>
          </a:prstGeom>
          <a:noFill/>
        </p:spPr>
        <p:txBody>
          <a:bodyPr wrap="square" rtlCol="0">
            <a:spAutoFit/>
          </a:bodyPr>
          <a:lstStyle/>
          <a:p>
            <a:r>
              <a:rPr lang="en-GB" sz="2400" b="1" dirty="0"/>
              <a:t>Bad shepherds fleece not nurture</a:t>
            </a:r>
          </a:p>
          <a:p>
            <a:r>
              <a:rPr lang="en-GB" sz="2800" b="1" dirty="0"/>
              <a:t>Jesus = the true shepherd of Israel</a:t>
            </a:r>
          </a:p>
        </p:txBody>
      </p:sp>
    </p:spTree>
    <p:extLst>
      <p:ext uri="{BB962C8B-B14F-4D97-AF65-F5344CB8AC3E}">
        <p14:creationId xmlns:p14="http://schemas.microsoft.com/office/powerpoint/2010/main" val="324162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584775"/>
          </a:xfrm>
          <a:prstGeom prst="rect">
            <a:avLst/>
          </a:prstGeom>
          <a:noFill/>
        </p:spPr>
        <p:txBody>
          <a:bodyPr wrap="square" rtlCol="0">
            <a:spAutoFit/>
          </a:bodyPr>
          <a:lstStyle/>
          <a:p>
            <a:r>
              <a:rPr lang="en-GB" sz="2800" b="1" dirty="0">
                <a:solidFill>
                  <a:srgbClr val="FFFF00"/>
                </a:solidFill>
              </a:rPr>
              <a:t>1. </a:t>
            </a:r>
            <a:r>
              <a:rPr lang="en-GB" sz="3200" b="1" dirty="0">
                <a:solidFill>
                  <a:srgbClr val="FFFF00"/>
                </a:solidFill>
              </a:rPr>
              <a:t>Good and bad shepherds vv.1-6</a:t>
            </a:r>
            <a:endParaRPr lang="en-GB" sz="3200" b="1" dirty="0"/>
          </a:p>
        </p:txBody>
      </p:sp>
      <p:sp>
        <p:nvSpPr>
          <p:cNvPr id="4" name="TextBox 3">
            <a:extLst>
              <a:ext uri="{FF2B5EF4-FFF2-40B4-BE49-F238E27FC236}">
                <a16:creationId xmlns:a16="http://schemas.microsoft.com/office/drawing/2014/main" id="{2F28F9B5-07DC-4465-9178-735D132EE406}"/>
              </a:ext>
            </a:extLst>
          </p:cNvPr>
          <p:cNvSpPr txBox="1"/>
          <p:nvPr/>
        </p:nvSpPr>
        <p:spPr>
          <a:xfrm>
            <a:off x="1035170" y="1975449"/>
            <a:ext cx="10121660" cy="1323439"/>
          </a:xfrm>
          <a:prstGeom prst="rect">
            <a:avLst/>
          </a:prstGeom>
          <a:noFill/>
        </p:spPr>
        <p:txBody>
          <a:bodyPr wrap="square" rtlCol="0">
            <a:spAutoFit/>
          </a:bodyPr>
          <a:lstStyle/>
          <a:p>
            <a:r>
              <a:rPr lang="en-GB" sz="2400" b="1" dirty="0"/>
              <a:t>Bad shepherds fleece not nurture</a:t>
            </a:r>
          </a:p>
          <a:p>
            <a:r>
              <a:rPr lang="en-GB" sz="2800" b="1" dirty="0"/>
              <a:t>Jesus = the true shepherd of Israel</a:t>
            </a:r>
          </a:p>
          <a:p>
            <a:r>
              <a:rPr lang="en-GB" sz="2800" b="1" dirty="0"/>
              <a:t>Jesus, the guide and protector</a:t>
            </a:r>
          </a:p>
        </p:txBody>
      </p:sp>
    </p:spTree>
    <p:extLst>
      <p:ext uri="{BB962C8B-B14F-4D97-AF65-F5344CB8AC3E}">
        <p14:creationId xmlns:p14="http://schemas.microsoft.com/office/powerpoint/2010/main" val="383531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584775"/>
          </a:xfrm>
          <a:prstGeom prst="rect">
            <a:avLst/>
          </a:prstGeom>
          <a:noFill/>
        </p:spPr>
        <p:txBody>
          <a:bodyPr wrap="square" rtlCol="0">
            <a:spAutoFit/>
          </a:bodyPr>
          <a:lstStyle/>
          <a:p>
            <a:r>
              <a:rPr lang="en-GB" sz="2800" b="1" dirty="0">
                <a:solidFill>
                  <a:srgbClr val="FFFF00"/>
                </a:solidFill>
              </a:rPr>
              <a:t>1. </a:t>
            </a:r>
            <a:r>
              <a:rPr lang="en-GB" sz="3200" b="1" dirty="0">
                <a:solidFill>
                  <a:srgbClr val="FFFF00"/>
                </a:solidFill>
              </a:rPr>
              <a:t>Good and bad shepherds vv.1-6</a:t>
            </a:r>
            <a:endParaRPr lang="en-GB" sz="3200" b="1" dirty="0"/>
          </a:p>
        </p:txBody>
      </p:sp>
      <p:sp>
        <p:nvSpPr>
          <p:cNvPr id="4" name="TextBox 3">
            <a:extLst>
              <a:ext uri="{FF2B5EF4-FFF2-40B4-BE49-F238E27FC236}">
                <a16:creationId xmlns:a16="http://schemas.microsoft.com/office/drawing/2014/main" id="{2F28F9B5-07DC-4465-9178-735D132EE406}"/>
              </a:ext>
            </a:extLst>
          </p:cNvPr>
          <p:cNvSpPr txBox="1"/>
          <p:nvPr/>
        </p:nvSpPr>
        <p:spPr>
          <a:xfrm>
            <a:off x="1035170" y="1975449"/>
            <a:ext cx="10121660" cy="1754326"/>
          </a:xfrm>
          <a:prstGeom prst="rect">
            <a:avLst/>
          </a:prstGeom>
          <a:noFill/>
        </p:spPr>
        <p:txBody>
          <a:bodyPr wrap="square" rtlCol="0">
            <a:spAutoFit/>
          </a:bodyPr>
          <a:lstStyle/>
          <a:p>
            <a:r>
              <a:rPr lang="en-GB" sz="2400" b="1" dirty="0"/>
              <a:t>Bad shepherds fleece not nurture</a:t>
            </a:r>
          </a:p>
          <a:p>
            <a:r>
              <a:rPr lang="en-GB" sz="2800" b="1" dirty="0"/>
              <a:t>Jesus = the true shepherd of Israel</a:t>
            </a:r>
          </a:p>
          <a:p>
            <a:r>
              <a:rPr lang="en-GB" sz="2800" b="1" dirty="0"/>
              <a:t>Jesus, the guide and protector</a:t>
            </a:r>
          </a:p>
          <a:p>
            <a:r>
              <a:rPr lang="en-GB" sz="2800" b="1" dirty="0"/>
              <a:t>Jesus leads out of slavery</a:t>
            </a:r>
          </a:p>
        </p:txBody>
      </p:sp>
    </p:spTree>
    <p:extLst>
      <p:ext uri="{BB962C8B-B14F-4D97-AF65-F5344CB8AC3E}">
        <p14:creationId xmlns:p14="http://schemas.microsoft.com/office/powerpoint/2010/main" val="2384446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1077218"/>
          </a:xfrm>
          <a:prstGeom prst="rect">
            <a:avLst/>
          </a:prstGeom>
          <a:noFill/>
        </p:spPr>
        <p:txBody>
          <a:bodyPr wrap="square" rtlCol="0">
            <a:spAutoFit/>
          </a:bodyPr>
          <a:lstStyle/>
          <a:p>
            <a:pPr marL="514350" indent="-514350">
              <a:buAutoNum type="arabicPeriod"/>
            </a:pPr>
            <a:r>
              <a:rPr lang="en-GB" sz="3200" b="1" dirty="0">
                <a:solidFill>
                  <a:srgbClr val="FFFF00"/>
                </a:solidFill>
              </a:rPr>
              <a:t>Good and bad shepherds vv.1-6</a:t>
            </a:r>
          </a:p>
          <a:p>
            <a:pPr marL="514350" indent="-514350">
              <a:buAutoNum type="arabicPeriod"/>
            </a:pPr>
            <a:r>
              <a:rPr lang="en-GB" sz="3200" b="1" dirty="0">
                <a:solidFill>
                  <a:srgbClr val="FFFF00"/>
                </a:solidFill>
              </a:rPr>
              <a:t>The gateway to abundant life vv.7-10</a:t>
            </a:r>
            <a:endParaRPr lang="en-GB" sz="3200" b="1" dirty="0"/>
          </a:p>
        </p:txBody>
      </p:sp>
    </p:spTree>
    <p:extLst>
      <p:ext uri="{BB962C8B-B14F-4D97-AF65-F5344CB8AC3E}">
        <p14:creationId xmlns:p14="http://schemas.microsoft.com/office/powerpoint/2010/main" val="147733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1077218"/>
          </a:xfrm>
          <a:prstGeom prst="rect">
            <a:avLst/>
          </a:prstGeom>
          <a:noFill/>
        </p:spPr>
        <p:txBody>
          <a:bodyPr wrap="square" rtlCol="0">
            <a:spAutoFit/>
          </a:bodyPr>
          <a:lstStyle/>
          <a:p>
            <a:pPr marL="514350" indent="-514350">
              <a:buAutoNum type="arabicPeriod"/>
            </a:pPr>
            <a:r>
              <a:rPr lang="en-GB" sz="3200" b="1" dirty="0">
                <a:solidFill>
                  <a:srgbClr val="FFFF00"/>
                </a:solidFill>
              </a:rPr>
              <a:t>Good and bad shepherds vv.1-6</a:t>
            </a:r>
          </a:p>
          <a:p>
            <a:pPr marL="514350" indent="-514350">
              <a:buAutoNum type="arabicPeriod"/>
            </a:pPr>
            <a:r>
              <a:rPr lang="en-GB" sz="3200" b="1" dirty="0">
                <a:solidFill>
                  <a:srgbClr val="FFFF00"/>
                </a:solidFill>
              </a:rPr>
              <a:t>The gateway to abundant life vv.7-10</a:t>
            </a:r>
            <a:endParaRPr lang="en-GB" sz="3200" b="1" dirty="0"/>
          </a:p>
        </p:txBody>
      </p:sp>
      <p:sp>
        <p:nvSpPr>
          <p:cNvPr id="5" name="TextBox 4">
            <a:extLst>
              <a:ext uri="{FF2B5EF4-FFF2-40B4-BE49-F238E27FC236}">
                <a16:creationId xmlns:a16="http://schemas.microsoft.com/office/drawing/2014/main" id="{3DFAA915-A17B-466E-B670-9AFBCFEE1990}"/>
              </a:ext>
            </a:extLst>
          </p:cNvPr>
          <p:cNvSpPr txBox="1"/>
          <p:nvPr/>
        </p:nvSpPr>
        <p:spPr>
          <a:xfrm>
            <a:off x="1059255" y="2544024"/>
            <a:ext cx="10776187" cy="523220"/>
          </a:xfrm>
          <a:prstGeom prst="rect">
            <a:avLst/>
          </a:prstGeom>
          <a:noFill/>
        </p:spPr>
        <p:txBody>
          <a:bodyPr wrap="square" rtlCol="0">
            <a:spAutoFit/>
          </a:bodyPr>
          <a:lstStyle/>
          <a:p>
            <a:pPr marL="342900" indent="-342900">
              <a:buFont typeface="Wingdings" panose="05000000000000000000" pitchFamily="2" charset="2"/>
              <a:buChar char="Ø"/>
            </a:pPr>
            <a:r>
              <a:rPr lang="en-GB" sz="2800" b="1" dirty="0"/>
              <a:t>Jesus = our gateway</a:t>
            </a:r>
          </a:p>
        </p:txBody>
      </p:sp>
    </p:spTree>
    <p:extLst>
      <p:ext uri="{BB962C8B-B14F-4D97-AF65-F5344CB8AC3E}">
        <p14:creationId xmlns:p14="http://schemas.microsoft.com/office/powerpoint/2010/main" val="1061598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1077218"/>
          </a:xfrm>
          <a:prstGeom prst="rect">
            <a:avLst/>
          </a:prstGeom>
          <a:noFill/>
        </p:spPr>
        <p:txBody>
          <a:bodyPr wrap="square" rtlCol="0">
            <a:spAutoFit/>
          </a:bodyPr>
          <a:lstStyle/>
          <a:p>
            <a:pPr marL="514350" indent="-514350">
              <a:buAutoNum type="arabicPeriod"/>
            </a:pPr>
            <a:r>
              <a:rPr lang="en-GB" sz="3200" b="1" dirty="0">
                <a:solidFill>
                  <a:srgbClr val="FFFF00"/>
                </a:solidFill>
              </a:rPr>
              <a:t>Good and bad shepherds vv.1-6</a:t>
            </a:r>
          </a:p>
          <a:p>
            <a:pPr marL="514350" indent="-514350">
              <a:buAutoNum type="arabicPeriod"/>
            </a:pPr>
            <a:r>
              <a:rPr lang="en-GB" sz="3200" b="1" dirty="0">
                <a:solidFill>
                  <a:srgbClr val="FFFF00"/>
                </a:solidFill>
              </a:rPr>
              <a:t>The gateway to abundant life vv.7-10</a:t>
            </a:r>
            <a:endParaRPr lang="en-GB" sz="3200" b="1" dirty="0"/>
          </a:p>
        </p:txBody>
      </p:sp>
      <p:sp>
        <p:nvSpPr>
          <p:cNvPr id="5" name="TextBox 4">
            <a:extLst>
              <a:ext uri="{FF2B5EF4-FFF2-40B4-BE49-F238E27FC236}">
                <a16:creationId xmlns:a16="http://schemas.microsoft.com/office/drawing/2014/main" id="{3DFAA915-A17B-466E-B670-9AFBCFEE1990}"/>
              </a:ext>
            </a:extLst>
          </p:cNvPr>
          <p:cNvSpPr txBox="1"/>
          <p:nvPr/>
        </p:nvSpPr>
        <p:spPr>
          <a:xfrm>
            <a:off x="1059255" y="2544024"/>
            <a:ext cx="10776187" cy="2800767"/>
          </a:xfrm>
          <a:prstGeom prst="rect">
            <a:avLst/>
          </a:prstGeom>
          <a:noFill/>
        </p:spPr>
        <p:txBody>
          <a:bodyPr wrap="square" rtlCol="0">
            <a:spAutoFit/>
          </a:bodyPr>
          <a:lstStyle/>
          <a:p>
            <a:pPr marL="342900" indent="-342900">
              <a:buFont typeface="Wingdings" panose="05000000000000000000" pitchFamily="2" charset="2"/>
              <a:buChar char="Ø"/>
            </a:pPr>
            <a:r>
              <a:rPr lang="en-GB" sz="2800" b="1" dirty="0"/>
              <a:t>Jesus = our gateway</a:t>
            </a:r>
          </a:p>
          <a:p>
            <a:pPr marL="457200" indent="-457200">
              <a:buFont typeface="Wingdings" panose="05000000000000000000" pitchFamily="2" charset="2"/>
              <a:buChar char="Ø"/>
            </a:pPr>
            <a:r>
              <a:rPr lang="en-GB" sz="2800" b="1" dirty="0"/>
              <a:t>C.S. Lewis: </a:t>
            </a:r>
            <a:r>
              <a:rPr lang="en-GB" sz="2000" b="1" i="1" dirty="0">
                <a:solidFill>
                  <a:srgbClr val="FFFF00"/>
                </a:solidFill>
              </a:rPr>
              <a:t>I’m trying here to prevent anyone saying the really foolish thing that people often say about him. ‘I’m ready to accept Jesus as a great moral teacher, but I don’t accept his claim to be God.’ That is the one thing we must not say. A man who was merely a man and said the sort of things Jesus said would not be a great moral teacher. He would either be a lunatic — on the level with the man who says he is a poached egg — or else he would be the Devil of Hell. You must make your choice.”</a:t>
            </a:r>
            <a:endParaRPr lang="en-GB" sz="2800" b="1" dirty="0"/>
          </a:p>
        </p:txBody>
      </p:sp>
    </p:spTree>
    <p:extLst>
      <p:ext uri="{BB962C8B-B14F-4D97-AF65-F5344CB8AC3E}">
        <p14:creationId xmlns:p14="http://schemas.microsoft.com/office/powerpoint/2010/main" val="43462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9" y="1293962"/>
            <a:ext cx="3683480" cy="584775"/>
          </a:xfrm>
          <a:prstGeom prst="rect">
            <a:avLst/>
          </a:prstGeom>
          <a:noFill/>
        </p:spPr>
        <p:txBody>
          <a:bodyPr wrap="square" rtlCol="0">
            <a:spAutoFit/>
          </a:bodyPr>
          <a:lstStyle/>
          <a:p>
            <a:r>
              <a:rPr lang="en-GB" sz="3200" b="1" dirty="0">
                <a:solidFill>
                  <a:srgbClr val="FFFF00"/>
                </a:solidFill>
              </a:rPr>
              <a:t>The context</a:t>
            </a:r>
          </a:p>
        </p:txBody>
      </p:sp>
    </p:spTree>
    <p:extLst>
      <p:ext uri="{BB962C8B-B14F-4D97-AF65-F5344CB8AC3E}">
        <p14:creationId xmlns:p14="http://schemas.microsoft.com/office/powerpoint/2010/main" val="2334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1077218"/>
          </a:xfrm>
          <a:prstGeom prst="rect">
            <a:avLst/>
          </a:prstGeom>
          <a:noFill/>
        </p:spPr>
        <p:txBody>
          <a:bodyPr wrap="square" rtlCol="0">
            <a:spAutoFit/>
          </a:bodyPr>
          <a:lstStyle/>
          <a:p>
            <a:pPr marL="514350" indent="-514350">
              <a:buAutoNum type="arabicPeriod"/>
            </a:pPr>
            <a:r>
              <a:rPr lang="en-GB" sz="3200" b="1" dirty="0">
                <a:solidFill>
                  <a:srgbClr val="FFFF00"/>
                </a:solidFill>
              </a:rPr>
              <a:t>Good and bad shepherds vv.1-6</a:t>
            </a:r>
          </a:p>
          <a:p>
            <a:pPr marL="514350" indent="-514350">
              <a:buAutoNum type="arabicPeriod"/>
            </a:pPr>
            <a:r>
              <a:rPr lang="en-GB" sz="3200" b="1" dirty="0">
                <a:solidFill>
                  <a:srgbClr val="FFFF00"/>
                </a:solidFill>
              </a:rPr>
              <a:t>The gateway to abundant life vv.7-10</a:t>
            </a:r>
            <a:endParaRPr lang="en-GB" sz="3200" b="1" dirty="0"/>
          </a:p>
        </p:txBody>
      </p:sp>
      <p:sp>
        <p:nvSpPr>
          <p:cNvPr id="5" name="TextBox 4">
            <a:extLst>
              <a:ext uri="{FF2B5EF4-FFF2-40B4-BE49-F238E27FC236}">
                <a16:creationId xmlns:a16="http://schemas.microsoft.com/office/drawing/2014/main" id="{3DFAA915-A17B-466E-B670-9AFBCFEE1990}"/>
              </a:ext>
            </a:extLst>
          </p:cNvPr>
          <p:cNvSpPr txBox="1"/>
          <p:nvPr/>
        </p:nvSpPr>
        <p:spPr>
          <a:xfrm>
            <a:off x="1059255" y="2544024"/>
            <a:ext cx="10776187" cy="954107"/>
          </a:xfrm>
          <a:prstGeom prst="rect">
            <a:avLst/>
          </a:prstGeom>
          <a:noFill/>
        </p:spPr>
        <p:txBody>
          <a:bodyPr wrap="square" rtlCol="0">
            <a:spAutoFit/>
          </a:bodyPr>
          <a:lstStyle/>
          <a:p>
            <a:pPr marL="342900" indent="-342900">
              <a:buFont typeface="Wingdings" panose="05000000000000000000" pitchFamily="2" charset="2"/>
              <a:buChar char="Ø"/>
            </a:pPr>
            <a:r>
              <a:rPr lang="en-GB" sz="2800" b="1" dirty="0"/>
              <a:t>Jesus = our gateway</a:t>
            </a:r>
          </a:p>
          <a:p>
            <a:pPr marL="457200" indent="-457200">
              <a:buFont typeface="Wingdings" panose="05000000000000000000" pitchFamily="2" charset="2"/>
              <a:buChar char="Ø"/>
            </a:pPr>
            <a:r>
              <a:rPr lang="en-GB" sz="2800" b="1" dirty="0"/>
              <a:t>Jesus, the rescuer    </a:t>
            </a:r>
          </a:p>
        </p:txBody>
      </p:sp>
    </p:spTree>
    <p:extLst>
      <p:ext uri="{BB962C8B-B14F-4D97-AF65-F5344CB8AC3E}">
        <p14:creationId xmlns:p14="http://schemas.microsoft.com/office/powerpoint/2010/main" val="366602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1077218"/>
          </a:xfrm>
          <a:prstGeom prst="rect">
            <a:avLst/>
          </a:prstGeom>
          <a:noFill/>
        </p:spPr>
        <p:txBody>
          <a:bodyPr wrap="square" rtlCol="0">
            <a:spAutoFit/>
          </a:bodyPr>
          <a:lstStyle/>
          <a:p>
            <a:pPr marL="514350" indent="-514350">
              <a:buAutoNum type="arabicPeriod"/>
            </a:pPr>
            <a:r>
              <a:rPr lang="en-GB" sz="3200" b="1" dirty="0">
                <a:solidFill>
                  <a:srgbClr val="FFFF00"/>
                </a:solidFill>
              </a:rPr>
              <a:t>Good and bad shepherds vv.1-6</a:t>
            </a:r>
          </a:p>
          <a:p>
            <a:pPr marL="514350" indent="-514350">
              <a:buAutoNum type="arabicPeriod"/>
            </a:pPr>
            <a:r>
              <a:rPr lang="en-GB" sz="3200" b="1" dirty="0">
                <a:solidFill>
                  <a:srgbClr val="FFFF00"/>
                </a:solidFill>
              </a:rPr>
              <a:t>The gateway to abundant life vv.7-10</a:t>
            </a:r>
            <a:endParaRPr lang="en-GB" sz="3200" b="1" dirty="0"/>
          </a:p>
        </p:txBody>
      </p:sp>
      <p:sp>
        <p:nvSpPr>
          <p:cNvPr id="5" name="TextBox 4">
            <a:extLst>
              <a:ext uri="{FF2B5EF4-FFF2-40B4-BE49-F238E27FC236}">
                <a16:creationId xmlns:a16="http://schemas.microsoft.com/office/drawing/2014/main" id="{3DFAA915-A17B-466E-B670-9AFBCFEE1990}"/>
              </a:ext>
            </a:extLst>
          </p:cNvPr>
          <p:cNvSpPr txBox="1"/>
          <p:nvPr/>
        </p:nvSpPr>
        <p:spPr>
          <a:xfrm>
            <a:off x="1059255" y="2544024"/>
            <a:ext cx="10776187" cy="1384995"/>
          </a:xfrm>
          <a:prstGeom prst="rect">
            <a:avLst/>
          </a:prstGeom>
          <a:noFill/>
        </p:spPr>
        <p:txBody>
          <a:bodyPr wrap="square" rtlCol="0">
            <a:spAutoFit/>
          </a:bodyPr>
          <a:lstStyle/>
          <a:p>
            <a:pPr marL="342900" indent="-342900">
              <a:buFont typeface="Wingdings" panose="05000000000000000000" pitchFamily="2" charset="2"/>
              <a:buChar char="Ø"/>
            </a:pPr>
            <a:r>
              <a:rPr lang="en-GB" sz="2800" b="1" dirty="0"/>
              <a:t>Jesus = our gateway</a:t>
            </a:r>
          </a:p>
          <a:p>
            <a:pPr marL="457200" indent="-457200">
              <a:buFont typeface="Wingdings" panose="05000000000000000000" pitchFamily="2" charset="2"/>
              <a:buChar char="Ø"/>
            </a:pPr>
            <a:r>
              <a:rPr lang="en-GB" sz="2800" b="1" dirty="0"/>
              <a:t>Jesus, the rescuer </a:t>
            </a:r>
          </a:p>
          <a:p>
            <a:pPr marL="457200" indent="-457200">
              <a:buFont typeface="Wingdings" panose="05000000000000000000" pitchFamily="2" charset="2"/>
              <a:buChar char="Ø"/>
            </a:pPr>
            <a:r>
              <a:rPr lang="en-GB" sz="2800" b="1" dirty="0"/>
              <a:t>Total safety assured   </a:t>
            </a:r>
          </a:p>
        </p:txBody>
      </p:sp>
    </p:spTree>
    <p:extLst>
      <p:ext uri="{BB962C8B-B14F-4D97-AF65-F5344CB8AC3E}">
        <p14:creationId xmlns:p14="http://schemas.microsoft.com/office/powerpoint/2010/main" val="268979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1569660"/>
          </a:xfrm>
          <a:prstGeom prst="rect">
            <a:avLst/>
          </a:prstGeom>
          <a:noFill/>
        </p:spPr>
        <p:txBody>
          <a:bodyPr wrap="square" rtlCol="0">
            <a:spAutoFit/>
          </a:bodyPr>
          <a:lstStyle/>
          <a:p>
            <a:pPr marL="514350" indent="-514350">
              <a:buAutoNum type="arabicPeriod"/>
            </a:pPr>
            <a:r>
              <a:rPr lang="en-GB" sz="3200" b="1" dirty="0">
                <a:solidFill>
                  <a:srgbClr val="FFFF00"/>
                </a:solidFill>
              </a:rPr>
              <a:t>Good and bad shepherds vv.1-6</a:t>
            </a:r>
          </a:p>
          <a:p>
            <a:pPr marL="514350" indent="-514350">
              <a:buAutoNum type="arabicPeriod"/>
            </a:pPr>
            <a:r>
              <a:rPr lang="en-GB" sz="3200" b="1" dirty="0">
                <a:solidFill>
                  <a:srgbClr val="FFFF00"/>
                </a:solidFill>
              </a:rPr>
              <a:t>The gateway to abundant life vv.7-10</a:t>
            </a:r>
          </a:p>
          <a:p>
            <a:pPr marL="514350" indent="-514350">
              <a:buAutoNum type="arabicPeriod"/>
            </a:pPr>
            <a:r>
              <a:rPr lang="en-GB" sz="3200" b="1" dirty="0">
                <a:solidFill>
                  <a:srgbClr val="FFFF00"/>
                </a:solidFill>
              </a:rPr>
              <a:t>The good shepherd vv.11-18</a:t>
            </a:r>
            <a:endParaRPr lang="en-GB" sz="3200" b="1" dirty="0"/>
          </a:p>
        </p:txBody>
      </p:sp>
    </p:spTree>
    <p:extLst>
      <p:ext uri="{BB962C8B-B14F-4D97-AF65-F5344CB8AC3E}">
        <p14:creationId xmlns:p14="http://schemas.microsoft.com/office/powerpoint/2010/main" val="2501940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1569660"/>
          </a:xfrm>
          <a:prstGeom prst="rect">
            <a:avLst/>
          </a:prstGeom>
          <a:noFill/>
        </p:spPr>
        <p:txBody>
          <a:bodyPr wrap="square" rtlCol="0">
            <a:spAutoFit/>
          </a:bodyPr>
          <a:lstStyle/>
          <a:p>
            <a:pPr marL="514350" indent="-514350">
              <a:buAutoNum type="arabicPeriod"/>
            </a:pPr>
            <a:r>
              <a:rPr lang="en-GB" sz="3200" b="1" dirty="0">
                <a:solidFill>
                  <a:srgbClr val="FFFF00"/>
                </a:solidFill>
              </a:rPr>
              <a:t>Good and bad shepherds vv.1-6</a:t>
            </a:r>
          </a:p>
          <a:p>
            <a:pPr marL="514350" indent="-514350">
              <a:buAutoNum type="arabicPeriod"/>
            </a:pPr>
            <a:r>
              <a:rPr lang="en-GB" sz="3200" b="1" dirty="0">
                <a:solidFill>
                  <a:srgbClr val="FFFF00"/>
                </a:solidFill>
              </a:rPr>
              <a:t>The gateway to abundant life vv.7-10</a:t>
            </a:r>
          </a:p>
          <a:p>
            <a:pPr marL="514350" indent="-514350">
              <a:buAutoNum type="arabicPeriod"/>
            </a:pPr>
            <a:r>
              <a:rPr lang="en-GB" sz="3200" b="1" dirty="0">
                <a:solidFill>
                  <a:srgbClr val="FFFF00"/>
                </a:solidFill>
              </a:rPr>
              <a:t>The good shepherd vv.11-18</a:t>
            </a:r>
            <a:endParaRPr lang="en-GB" sz="3200" b="1" dirty="0"/>
          </a:p>
        </p:txBody>
      </p:sp>
      <p:sp>
        <p:nvSpPr>
          <p:cNvPr id="4" name="TextBox 3">
            <a:extLst>
              <a:ext uri="{FF2B5EF4-FFF2-40B4-BE49-F238E27FC236}">
                <a16:creationId xmlns:a16="http://schemas.microsoft.com/office/drawing/2014/main" id="{18F3C307-40FF-4BAF-B5F4-E4AA9F11A911}"/>
              </a:ext>
            </a:extLst>
          </p:cNvPr>
          <p:cNvSpPr txBox="1"/>
          <p:nvPr/>
        </p:nvSpPr>
        <p:spPr>
          <a:xfrm>
            <a:off x="1059255" y="2996697"/>
            <a:ext cx="9334123" cy="1261884"/>
          </a:xfrm>
          <a:prstGeom prst="rect">
            <a:avLst/>
          </a:prstGeom>
          <a:noFill/>
        </p:spPr>
        <p:txBody>
          <a:bodyPr wrap="square" rtlCol="0">
            <a:spAutoFit/>
          </a:bodyPr>
          <a:lstStyle/>
          <a:p>
            <a:pPr marL="457200" indent="-457200">
              <a:buFont typeface="Wingdings" panose="05000000000000000000" pitchFamily="2" charset="2"/>
              <a:buChar char="Ø"/>
            </a:pPr>
            <a:r>
              <a:rPr lang="en-GB" sz="2800" b="1" dirty="0"/>
              <a:t>Sacrificial death - </a:t>
            </a:r>
            <a:r>
              <a:rPr lang="en-GB" sz="2800" b="1" dirty="0">
                <a:solidFill>
                  <a:srgbClr val="FFFF00"/>
                </a:solidFill>
              </a:rPr>
              <a:t>2 Cor. 5:21 </a:t>
            </a:r>
            <a:r>
              <a:rPr lang="en-GB" sz="2400" b="1" i="1" dirty="0">
                <a:ln>
                  <a:solidFill>
                    <a:schemeClr val="accent1"/>
                  </a:solidFill>
                </a:ln>
                <a:solidFill>
                  <a:srgbClr val="FFFF00"/>
                </a:solidFill>
              </a:rPr>
              <a:t>God made him who had no sin to be sin (a sin-offering) for us, so that in him we might become the righteousness of God.</a:t>
            </a:r>
          </a:p>
        </p:txBody>
      </p:sp>
    </p:spTree>
    <p:extLst>
      <p:ext uri="{BB962C8B-B14F-4D97-AF65-F5344CB8AC3E}">
        <p14:creationId xmlns:p14="http://schemas.microsoft.com/office/powerpoint/2010/main" val="285208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1569660"/>
          </a:xfrm>
          <a:prstGeom prst="rect">
            <a:avLst/>
          </a:prstGeom>
          <a:noFill/>
        </p:spPr>
        <p:txBody>
          <a:bodyPr wrap="square" rtlCol="0">
            <a:spAutoFit/>
          </a:bodyPr>
          <a:lstStyle/>
          <a:p>
            <a:pPr marL="514350" indent="-514350">
              <a:buAutoNum type="arabicPeriod"/>
            </a:pPr>
            <a:r>
              <a:rPr lang="en-GB" sz="3200" b="1" dirty="0">
                <a:solidFill>
                  <a:srgbClr val="FFFF00"/>
                </a:solidFill>
              </a:rPr>
              <a:t>Good and bad shepherds vv.1-6</a:t>
            </a:r>
          </a:p>
          <a:p>
            <a:pPr marL="514350" indent="-514350">
              <a:buAutoNum type="arabicPeriod"/>
            </a:pPr>
            <a:r>
              <a:rPr lang="en-GB" sz="3200" b="1" dirty="0">
                <a:solidFill>
                  <a:srgbClr val="FFFF00"/>
                </a:solidFill>
              </a:rPr>
              <a:t>The gateway to abundant life vv.7-10</a:t>
            </a:r>
          </a:p>
          <a:p>
            <a:pPr marL="514350" indent="-514350">
              <a:buAutoNum type="arabicPeriod"/>
            </a:pPr>
            <a:r>
              <a:rPr lang="en-GB" sz="3200" b="1" dirty="0">
                <a:solidFill>
                  <a:srgbClr val="FFFF00"/>
                </a:solidFill>
              </a:rPr>
              <a:t>The good shepherd vv.11-18</a:t>
            </a:r>
            <a:endParaRPr lang="en-GB" sz="3200" b="1" dirty="0"/>
          </a:p>
        </p:txBody>
      </p:sp>
      <p:sp>
        <p:nvSpPr>
          <p:cNvPr id="4" name="TextBox 3">
            <a:extLst>
              <a:ext uri="{FF2B5EF4-FFF2-40B4-BE49-F238E27FC236}">
                <a16:creationId xmlns:a16="http://schemas.microsoft.com/office/drawing/2014/main" id="{18F3C307-40FF-4BAF-B5F4-E4AA9F11A911}"/>
              </a:ext>
            </a:extLst>
          </p:cNvPr>
          <p:cNvSpPr txBox="1"/>
          <p:nvPr/>
        </p:nvSpPr>
        <p:spPr>
          <a:xfrm>
            <a:off x="1059255" y="2996697"/>
            <a:ext cx="9334123" cy="1692771"/>
          </a:xfrm>
          <a:prstGeom prst="rect">
            <a:avLst/>
          </a:prstGeom>
          <a:noFill/>
        </p:spPr>
        <p:txBody>
          <a:bodyPr wrap="square" rtlCol="0">
            <a:spAutoFit/>
          </a:bodyPr>
          <a:lstStyle/>
          <a:p>
            <a:pPr marL="457200" indent="-457200">
              <a:buFont typeface="Wingdings" panose="05000000000000000000" pitchFamily="2" charset="2"/>
              <a:buChar char="Ø"/>
            </a:pPr>
            <a:r>
              <a:rPr lang="en-GB" sz="2800" b="1" dirty="0"/>
              <a:t>Sacrificial death - </a:t>
            </a:r>
            <a:r>
              <a:rPr lang="en-GB" sz="2800" b="1" dirty="0">
                <a:solidFill>
                  <a:srgbClr val="FFFF00"/>
                </a:solidFill>
              </a:rPr>
              <a:t>2 Cor. 5:21 </a:t>
            </a:r>
            <a:r>
              <a:rPr lang="en-GB" sz="2400" b="1" i="1" dirty="0">
                <a:ln>
                  <a:solidFill>
                    <a:schemeClr val="accent1"/>
                  </a:solidFill>
                </a:ln>
                <a:solidFill>
                  <a:srgbClr val="FFFF00"/>
                </a:solidFill>
              </a:rPr>
              <a:t>God made him who had no sin to be sin (a sin-offering) for us, so that in him we might become the righteousness of God.</a:t>
            </a:r>
          </a:p>
          <a:p>
            <a:pPr marL="457200" indent="-457200">
              <a:buFont typeface="Wingdings" panose="05000000000000000000" pitchFamily="2" charset="2"/>
              <a:buChar char="Ø"/>
            </a:pPr>
            <a:r>
              <a:rPr lang="en-GB" sz="2800" b="1" dirty="0"/>
              <a:t>Other sheep - one flock ≠ one fold</a:t>
            </a:r>
          </a:p>
        </p:txBody>
      </p:sp>
    </p:spTree>
    <p:extLst>
      <p:ext uri="{BB962C8B-B14F-4D97-AF65-F5344CB8AC3E}">
        <p14:creationId xmlns:p14="http://schemas.microsoft.com/office/powerpoint/2010/main" val="1873882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1569660"/>
          </a:xfrm>
          <a:prstGeom prst="rect">
            <a:avLst/>
          </a:prstGeom>
          <a:noFill/>
        </p:spPr>
        <p:txBody>
          <a:bodyPr wrap="square" rtlCol="0">
            <a:spAutoFit/>
          </a:bodyPr>
          <a:lstStyle/>
          <a:p>
            <a:pPr marL="514350" indent="-514350">
              <a:buAutoNum type="arabicPeriod"/>
            </a:pPr>
            <a:r>
              <a:rPr lang="en-GB" sz="3200" b="1" dirty="0">
                <a:solidFill>
                  <a:srgbClr val="FFFF00"/>
                </a:solidFill>
              </a:rPr>
              <a:t>Good and bad shepherds vv.1-6</a:t>
            </a:r>
          </a:p>
          <a:p>
            <a:pPr marL="514350" indent="-514350">
              <a:buAutoNum type="arabicPeriod"/>
            </a:pPr>
            <a:r>
              <a:rPr lang="en-GB" sz="3200" b="1" dirty="0">
                <a:solidFill>
                  <a:srgbClr val="FFFF00"/>
                </a:solidFill>
              </a:rPr>
              <a:t>The gateway to abundant life vv.7-10</a:t>
            </a:r>
          </a:p>
          <a:p>
            <a:pPr marL="514350" indent="-514350">
              <a:buAutoNum type="arabicPeriod"/>
            </a:pPr>
            <a:r>
              <a:rPr lang="en-GB" sz="3200" b="1" dirty="0">
                <a:solidFill>
                  <a:srgbClr val="FFFF00"/>
                </a:solidFill>
              </a:rPr>
              <a:t>The good shepherd vv.11-18</a:t>
            </a:r>
            <a:endParaRPr lang="en-GB" sz="3200" b="1" dirty="0"/>
          </a:p>
        </p:txBody>
      </p:sp>
      <p:sp>
        <p:nvSpPr>
          <p:cNvPr id="4" name="TextBox 3">
            <a:extLst>
              <a:ext uri="{FF2B5EF4-FFF2-40B4-BE49-F238E27FC236}">
                <a16:creationId xmlns:a16="http://schemas.microsoft.com/office/drawing/2014/main" id="{18F3C307-40FF-4BAF-B5F4-E4AA9F11A911}"/>
              </a:ext>
            </a:extLst>
          </p:cNvPr>
          <p:cNvSpPr txBox="1"/>
          <p:nvPr/>
        </p:nvSpPr>
        <p:spPr>
          <a:xfrm>
            <a:off x="1059255" y="2996697"/>
            <a:ext cx="10067454" cy="2554545"/>
          </a:xfrm>
          <a:prstGeom prst="rect">
            <a:avLst/>
          </a:prstGeom>
          <a:noFill/>
        </p:spPr>
        <p:txBody>
          <a:bodyPr wrap="square" rtlCol="0">
            <a:spAutoFit/>
          </a:bodyPr>
          <a:lstStyle/>
          <a:p>
            <a:pPr marL="457200" indent="-457200">
              <a:buFont typeface="Wingdings" panose="05000000000000000000" pitchFamily="2" charset="2"/>
              <a:buChar char="Ø"/>
            </a:pPr>
            <a:r>
              <a:rPr lang="en-GB" sz="2800" b="1" dirty="0"/>
              <a:t>Sacrificial death - </a:t>
            </a:r>
            <a:r>
              <a:rPr lang="en-GB" sz="2800" b="1" dirty="0">
                <a:solidFill>
                  <a:srgbClr val="FFFF00"/>
                </a:solidFill>
              </a:rPr>
              <a:t>2 Cor. 5:21 </a:t>
            </a:r>
            <a:r>
              <a:rPr lang="en-GB" sz="2400" b="1" i="1" dirty="0">
                <a:ln>
                  <a:solidFill>
                    <a:schemeClr val="accent1"/>
                  </a:solidFill>
                </a:ln>
                <a:solidFill>
                  <a:srgbClr val="FFFF00"/>
                </a:solidFill>
              </a:rPr>
              <a:t>God made him who had no sin to be sin (a sin-offering) for us, so that in him we might become the righteousness of God.</a:t>
            </a:r>
          </a:p>
          <a:p>
            <a:pPr marL="457200" indent="-457200">
              <a:buFont typeface="Wingdings" panose="05000000000000000000" pitchFamily="2" charset="2"/>
              <a:buChar char="Ø"/>
            </a:pPr>
            <a:r>
              <a:rPr lang="en-GB" sz="2800" b="1" dirty="0"/>
              <a:t>Other sheep - one flock ≠ one fold</a:t>
            </a:r>
          </a:p>
          <a:p>
            <a:pPr marL="442913" indent="-442913">
              <a:buFont typeface="Wingdings" panose="05000000000000000000" pitchFamily="2" charset="2"/>
              <a:buChar char="Ø"/>
            </a:pPr>
            <a:r>
              <a:rPr lang="en-GB" sz="2800" b="1" dirty="0">
                <a:solidFill>
                  <a:srgbClr val="FFFF00"/>
                </a:solidFill>
              </a:rPr>
              <a:t>Isaiah 49:6 </a:t>
            </a:r>
            <a:r>
              <a:rPr lang="en-GB" sz="2400" b="1" i="1" dirty="0">
                <a:ln>
                  <a:solidFill>
                    <a:schemeClr val="accent1"/>
                  </a:solidFill>
                </a:ln>
                <a:solidFill>
                  <a:srgbClr val="FFFF00"/>
                </a:solidFill>
              </a:rPr>
              <a:t>I will also make you a light for the Gentiles,</a:t>
            </a:r>
            <a:br>
              <a:rPr lang="en-GB" sz="2400" b="1" i="1" dirty="0">
                <a:ln>
                  <a:solidFill>
                    <a:schemeClr val="accent1"/>
                  </a:solidFill>
                </a:ln>
                <a:solidFill>
                  <a:srgbClr val="FFFF00"/>
                </a:solidFill>
              </a:rPr>
            </a:br>
            <a:r>
              <a:rPr lang="en-GB" sz="2400" b="1" i="1" dirty="0">
                <a:ln>
                  <a:solidFill>
                    <a:schemeClr val="accent1"/>
                  </a:solidFill>
                </a:ln>
                <a:solidFill>
                  <a:srgbClr val="FFFF00"/>
                </a:solidFill>
              </a:rPr>
              <a:t>that my salvation may reach to the ends of the earth.”</a:t>
            </a:r>
          </a:p>
        </p:txBody>
      </p:sp>
    </p:spTree>
    <p:extLst>
      <p:ext uri="{BB962C8B-B14F-4D97-AF65-F5344CB8AC3E}">
        <p14:creationId xmlns:p14="http://schemas.microsoft.com/office/powerpoint/2010/main" val="105376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1569660"/>
          </a:xfrm>
          <a:prstGeom prst="rect">
            <a:avLst/>
          </a:prstGeom>
          <a:noFill/>
        </p:spPr>
        <p:txBody>
          <a:bodyPr wrap="square" rtlCol="0">
            <a:spAutoFit/>
          </a:bodyPr>
          <a:lstStyle/>
          <a:p>
            <a:pPr marL="514350" indent="-514350">
              <a:buAutoNum type="arabicPeriod"/>
            </a:pPr>
            <a:r>
              <a:rPr lang="en-GB" sz="3200" b="1" dirty="0">
                <a:solidFill>
                  <a:srgbClr val="FFFF00"/>
                </a:solidFill>
              </a:rPr>
              <a:t>Good and bad shepherds vv.1-6</a:t>
            </a:r>
          </a:p>
          <a:p>
            <a:pPr marL="514350" indent="-514350">
              <a:buAutoNum type="arabicPeriod"/>
            </a:pPr>
            <a:r>
              <a:rPr lang="en-GB" sz="3200" b="1" dirty="0">
                <a:solidFill>
                  <a:srgbClr val="FFFF00"/>
                </a:solidFill>
              </a:rPr>
              <a:t>The gateway to abundant life vv.7-10</a:t>
            </a:r>
          </a:p>
          <a:p>
            <a:pPr marL="514350" indent="-514350">
              <a:buAutoNum type="arabicPeriod"/>
            </a:pPr>
            <a:r>
              <a:rPr lang="en-GB" sz="3200" b="1" dirty="0">
                <a:solidFill>
                  <a:srgbClr val="FFFF00"/>
                </a:solidFill>
              </a:rPr>
              <a:t>The good shepherd vv.11-18</a:t>
            </a:r>
            <a:endParaRPr lang="en-GB" sz="3200" b="1" dirty="0"/>
          </a:p>
        </p:txBody>
      </p:sp>
      <p:sp>
        <p:nvSpPr>
          <p:cNvPr id="4" name="TextBox 3">
            <a:extLst>
              <a:ext uri="{FF2B5EF4-FFF2-40B4-BE49-F238E27FC236}">
                <a16:creationId xmlns:a16="http://schemas.microsoft.com/office/drawing/2014/main" id="{18F3C307-40FF-4BAF-B5F4-E4AA9F11A911}"/>
              </a:ext>
            </a:extLst>
          </p:cNvPr>
          <p:cNvSpPr txBox="1"/>
          <p:nvPr/>
        </p:nvSpPr>
        <p:spPr>
          <a:xfrm>
            <a:off x="1059255" y="2996697"/>
            <a:ext cx="10067454" cy="3600986"/>
          </a:xfrm>
          <a:prstGeom prst="rect">
            <a:avLst/>
          </a:prstGeom>
          <a:noFill/>
        </p:spPr>
        <p:txBody>
          <a:bodyPr wrap="square" rtlCol="0">
            <a:spAutoFit/>
          </a:bodyPr>
          <a:lstStyle/>
          <a:p>
            <a:pPr marL="457200" indent="-457200">
              <a:buFont typeface="Wingdings" panose="05000000000000000000" pitchFamily="2" charset="2"/>
              <a:buChar char="Ø"/>
            </a:pPr>
            <a:r>
              <a:rPr lang="en-GB" sz="2800" b="1" dirty="0"/>
              <a:t>Sacrificial death - </a:t>
            </a:r>
            <a:r>
              <a:rPr lang="en-GB" sz="2800" b="1" dirty="0">
                <a:solidFill>
                  <a:srgbClr val="FFFF00"/>
                </a:solidFill>
              </a:rPr>
              <a:t>2 Cor. 5:21 </a:t>
            </a:r>
            <a:r>
              <a:rPr lang="en-GB" sz="2400" b="1" i="1" dirty="0">
                <a:ln>
                  <a:solidFill>
                    <a:schemeClr val="accent1"/>
                  </a:solidFill>
                </a:ln>
                <a:solidFill>
                  <a:srgbClr val="FFFF00"/>
                </a:solidFill>
              </a:rPr>
              <a:t>God made him who had no sin to be sin (a sin-offering) for us, so that in him we might become the righteousness of God.</a:t>
            </a:r>
          </a:p>
          <a:p>
            <a:pPr marL="457200" indent="-457200">
              <a:buFont typeface="Wingdings" panose="05000000000000000000" pitchFamily="2" charset="2"/>
              <a:buChar char="Ø"/>
            </a:pPr>
            <a:r>
              <a:rPr lang="en-GB" sz="2800" b="1" dirty="0"/>
              <a:t>Other sheep - one flock ≠ one fold</a:t>
            </a:r>
          </a:p>
          <a:p>
            <a:pPr marL="442913" indent="-442913">
              <a:buFont typeface="Wingdings" panose="05000000000000000000" pitchFamily="2" charset="2"/>
              <a:buChar char="Ø"/>
            </a:pPr>
            <a:r>
              <a:rPr lang="en-GB" sz="2800" b="1" dirty="0">
                <a:solidFill>
                  <a:srgbClr val="FFFF00"/>
                </a:solidFill>
              </a:rPr>
              <a:t>Isaiah 49:6 </a:t>
            </a:r>
            <a:r>
              <a:rPr lang="en-GB" sz="2400" b="1" i="1" dirty="0">
                <a:ln>
                  <a:solidFill>
                    <a:schemeClr val="accent1"/>
                  </a:solidFill>
                </a:ln>
                <a:solidFill>
                  <a:srgbClr val="FFFF00"/>
                </a:solidFill>
              </a:rPr>
              <a:t>I will also make you a light for the Gentiles,</a:t>
            </a:r>
            <a:br>
              <a:rPr lang="en-GB" sz="2400" b="1" i="1" dirty="0">
                <a:ln>
                  <a:solidFill>
                    <a:schemeClr val="accent1"/>
                  </a:solidFill>
                </a:ln>
                <a:solidFill>
                  <a:srgbClr val="FFFF00"/>
                </a:solidFill>
              </a:rPr>
            </a:br>
            <a:r>
              <a:rPr lang="en-GB" sz="2400" b="1" i="1" dirty="0">
                <a:ln>
                  <a:solidFill>
                    <a:schemeClr val="accent1"/>
                  </a:solidFill>
                </a:ln>
                <a:solidFill>
                  <a:srgbClr val="FFFF00"/>
                </a:solidFill>
              </a:rPr>
              <a:t>that my salvation may reach to the ends of the earth.”</a:t>
            </a:r>
          </a:p>
          <a:p>
            <a:pPr marL="442913" indent="-442913">
              <a:buFont typeface="Wingdings" panose="05000000000000000000" pitchFamily="2" charset="2"/>
              <a:buChar char="Ø"/>
            </a:pPr>
            <a:r>
              <a:rPr lang="en-GB" sz="2400" b="1" dirty="0">
                <a:solidFill>
                  <a:srgbClr val="FFFF00"/>
                </a:solidFill>
              </a:rPr>
              <a:t>Acts 18:9-10 </a:t>
            </a:r>
            <a:r>
              <a:rPr lang="en-GB" dirty="0"/>
              <a:t> </a:t>
            </a:r>
            <a:r>
              <a:rPr lang="en-GB" sz="2400" b="1" i="1" dirty="0">
                <a:ln>
                  <a:solidFill>
                    <a:schemeClr val="accent1"/>
                  </a:solidFill>
                </a:ln>
                <a:solidFill>
                  <a:srgbClr val="FFFF00"/>
                </a:solidFill>
              </a:rPr>
              <a:t>“Do not be afraid; keep on speaking, do not be silent. For I am with you, and no one is going to attack and harm you, because I have many people in this city.”</a:t>
            </a:r>
          </a:p>
        </p:txBody>
      </p:sp>
    </p:spTree>
    <p:extLst>
      <p:ext uri="{BB962C8B-B14F-4D97-AF65-F5344CB8AC3E}">
        <p14:creationId xmlns:p14="http://schemas.microsoft.com/office/powerpoint/2010/main" val="1882435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2062103"/>
          </a:xfrm>
          <a:prstGeom prst="rect">
            <a:avLst/>
          </a:prstGeom>
          <a:noFill/>
        </p:spPr>
        <p:txBody>
          <a:bodyPr wrap="square" rtlCol="0">
            <a:spAutoFit/>
          </a:bodyPr>
          <a:lstStyle/>
          <a:p>
            <a:pPr marL="514350" indent="-514350">
              <a:buAutoNum type="arabicPeriod"/>
            </a:pPr>
            <a:r>
              <a:rPr lang="en-GB" sz="3200" b="1" dirty="0">
                <a:solidFill>
                  <a:srgbClr val="FFFF00"/>
                </a:solidFill>
              </a:rPr>
              <a:t>Good and bad shepherds vv.1-6</a:t>
            </a:r>
          </a:p>
          <a:p>
            <a:pPr marL="514350" indent="-514350">
              <a:buAutoNum type="arabicPeriod"/>
            </a:pPr>
            <a:r>
              <a:rPr lang="en-GB" sz="3200" b="1" dirty="0">
                <a:solidFill>
                  <a:srgbClr val="FFFF00"/>
                </a:solidFill>
              </a:rPr>
              <a:t>The gateway to abundant life vv.7-10</a:t>
            </a:r>
          </a:p>
          <a:p>
            <a:pPr marL="514350" indent="-514350">
              <a:buAutoNum type="arabicPeriod"/>
            </a:pPr>
            <a:r>
              <a:rPr lang="en-GB" sz="3200" b="1" dirty="0">
                <a:solidFill>
                  <a:srgbClr val="FFFF00"/>
                </a:solidFill>
              </a:rPr>
              <a:t>The good shepherd vv.11-18</a:t>
            </a:r>
          </a:p>
          <a:p>
            <a:pPr marL="514350" indent="-514350">
              <a:buAutoNum type="arabicPeriod"/>
            </a:pPr>
            <a:r>
              <a:rPr lang="en-GB" sz="3200" b="1" dirty="0">
                <a:solidFill>
                  <a:srgbClr val="FFFF00"/>
                </a:solidFill>
              </a:rPr>
              <a:t>Division vv.19-21</a:t>
            </a:r>
            <a:endParaRPr lang="en-GB" sz="3200" b="1" dirty="0"/>
          </a:p>
        </p:txBody>
      </p:sp>
    </p:spTree>
    <p:extLst>
      <p:ext uri="{BB962C8B-B14F-4D97-AF65-F5344CB8AC3E}">
        <p14:creationId xmlns:p14="http://schemas.microsoft.com/office/powerpoint/2010/main" val="59129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2062103"/>
          </a:xfrm>
          <a:prstGeom prst="rect">
            <a:avLst/>
          </a:prstGeom>
          <a:noFill/>
        </p:spPr>
        <p:txBody>
          <a:bodyPr wrap="square" rtlCol="0">
            <a:spAutoFit/>
          </a:bodyPr>
          <a:lstStyle/>
          <a:p>
            <a:pPr marL="514350" indent="-514350">
              <a:buAutoNum type="arabicPeriod"/>
            </a:pPr>
            <a:r>
              <a:rPr lang="en-GB" sz="3200" b="1" dirty="0">
                <a:solidFill>
                  <a:srgbClr val="FFFF00"/>
                </a:solidFill>
              </a:rPr>
              <a:t>Good and bad shepherds vv.1-6</a:t>
            </a:r>
          </a:p>
          <a:p>
            <a:pPr marL="514350" indent="-514350">
              <a:buAutoNum type="arabicPeriod"/>
            </a:pPr>
            <a:r>
              <a:rPr lang="en-GB" sz="3200" b="1" dirty="0">
                <a:solidFill>
                  <a:srgbClr val="FFFF00"/>
                </a:solidFill>
              </a:rPr>
              <a:t>The gateway to abundant life vv.7-10</a:t>
            </a:r>
          </a:p>
          <a:p>
            <a:pPr marL="514350" indent="-514350">
              <a:buAutoNum type="arabicPeriod"/>
            </a:pPr>
            <a:r>
              <a:rPr lang="en-GB" sz="3200" b="1" dirty="0">
                <a:solidFill>
                  <a:srgbClr val="FFFF00"/>
                </a:solidFill>
              </a:rPr>
              <a:t>The good shepherd vv.11-18</a:t>
            </a:r>
          </a:p>
          <a:p>
            <a:pPr marL="514350" indent="-514350">
              <a:buAutoNum type="arabicPeriod"/>
            </a:pPr>
            <a:r>
              <a:rPr lang="en-GB" sz="3200" b="1" dirty="0">
                <a:solidFill>
                  <a:srgbClr val="FFFF00"/>
                </a:solidFill>
              </a:rPr>
              <a:t>Division vv.19-21</a:t>
            </a:r>
            <a:endParaRPr lang="en-GB" sz="3200" b="1" dirty="0"/>
          </a:p>
        </p:txBody>
      </p:sp>
      <p:sp>
        <p:nvSpPr>
          <p:cNvPr id="4" name="TextBox 3">
            <a:extLst>
              <a:ext uri="{FF2B5EF4-FFF2-40B4-BE49-F238E27FC236}">
                <a16:creationId xmlns:a16="http://schemas.microsoft.com/office/drawing/2014/main" id="{2D9D3A11-7C4A-4D91-B5DE-454C0F1550B1}"/>
              </a:ext>
            </a:extLst>
          </p:cNvPr>
          <p:cNvSpPr txBox="1"/>
          <p:nvPr/>
        </p:nvSpPr>
        <p:spPr>
          <a:xfrm>
            <a:off x="1013988" y="3429000"/>
            <a:ext cx="7985157" cy="523220"/>
          </a:xfrm>
          <a:prstGeom prst="rect">
            <a:avLst/>
          </a:prstGeom>
          <a:noFill/>
        </p:spPr>
        <p:txBody>
          <a:bodyPr wrap="square" rtlCol="0">
            <a:spAutoFit/>
          </a:bodyPr>
          <a:lstStyle/>
          <a:p>
            <a:pPr marL="457200" indent="-457200">
              <a:buFont typeface="Wingdings" panose="05000000000000000000" pitchFamily="2" charset="2"/>
              <a:buChar char="Ø"/>
            </a:pPr>
            <a:r>
              <a:rPr lang="en-GB" sz="2800" b="1" dirty="0"/>
              <a:t>Different opinions</a:t>
            </a:r>
          </a:p>
        </p:txBody>
      </p:sp>
    </p:spTree>
    <p:extLst>
      <p:ext uri="{BB962C8B-B14F-4D97-AF65-F5344CB8AC3E}">
        <p14:creationId xmlns:p14="http://schemas.microsoft.com/office/powerpoint/2010/main" val="244184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2062103"/>
          </a:xfrm>
          <a:prstGeom prst="rect">
            <a:avLst/>
          </a:prstGeom>
          <a:noFill/>
        </p:spPr>
        <p:txBody>
          <a:bodyPr wrap="square" rtlCol="0">
            <a:spAutoFit/>
          </a:bodyPr>
          <a:lstStyle/>
          <a:p>
            <a:pPr marL="514350" indent="-514350">
              <a:buAutoNum type="arabicPeriod"/>
            </a:pPr>
            <a:r>
              <a:rPr lang="en-GB" sz="3200" b="1" dirty="0">
                <a:solidFill>
                  <a:srgbClr val="FFFF00"/>
                </a:solidFill>
              </a:rPr>
              <a:t>Good and bad shepherds vv.1-6</a:t>
            </a:r>
          </a:p>
          <a:p>
            <a:pPr marL="514350" indent="-514350">
              <a:buAutoNum type="arabicPeriod"/>
            </a:pPr>
            <a:r>
              <a:rPr lang="en-GB" sz="3200" b="1" dirty="0">
                <a:solidFill>
                  <a:srgbClr val="FFFF00"/>
                </a:solidFill>
              </a:rPr>
              <a:t>The gateway to abundant life vv.7-10</a:t>
            </a:r>
          </a:p>
          <a:p>
            <a:pPr marL="514350" indent="-514350">
              <a:buAutoNum type="arabicPeriod"/>
            </a:pPr>
            <a:r>
              <a:rPr lang="en-GB" sz="3200" b="1" dirty="0">
                <a:solidFill>
                  <a:srgbClr val="FFFF00"/>
                </a:solidFill>
              </a:rPr>
              <a:t>The good shepherd vv.11-18</a:t>
            </a:r>
          </a:p>
          <a:p>
            <a:pPr marL="514350" indent="-514350">
              <a:buAutoNum type="arabicPeriod"/>
            </a:pPr>
            <a:r>
              <a:rPr lang="en-GB" sz="3200" b="1" dirty="0">
                <a:solidFill>
                  <a:srgbClr val="FFFF00"/>
                </a:solidFill>
              </a:rPr>
              <a:t>Division vv.19-21</a:t>
            </a:r>
            <a:endParaRPr lang="en-GB" sz="3200" b="1" dirty="0"/>
          </a:p>
        </p:txBody>
      </p:sp>
      <p:sp>
        <p:nvSpPr>
          <p:cNvPr id="4" name="TextBox 3">
            <a:extLst>
              <a:ext uri="{FF2B5EF4-FFF2-40B4-BE49-F238E27FC236}">
                <a16:creationId xmlns:a16="http://schemas.microsoft.com/office/drawing/2014/main" id="{2D9D3A11-7C4A-4D91-B5DE-454C0F1550B1}"/>
              </a:ext>
            </a:extLst>
          </p:cNvPr>
          <p:cNvSpPr txBox="1"/>
          <p:nvPr/>
        </p:nvSpPr>
        <p:spPr>
          <a:xfrm>
            <a:off x="1013988" y="3429000"/>
            <a:ext cx="10148935" cy="3170099"/>
          </a:xfrm>
          <a:prstGeom prst="rect">
            <a:avLst/>
          </a:prstGeom>
          <a:noFill/>
        </p:spPr>
        <p:txBody>
          <a:bodyPr wrap="square" rtlCol="0">
            <a:spAutoFit/>
          </a:bodyPr>
          <a:lstStyle/>
          <a:p>
            <a:pPr marL="457200" indent="-457200">
              <a:buFont typeface="Wingdings" panose="05000000000000000000" pitchFamily="2" charset="2"/>
              <a:buChar char="Ø"/>
            </a:pPr>
            <a:r>
              <a:rPr lang="en-GB" sz="2800" b="1" dirty="0"/>
              <a:t>Different opinions</a:t>
            </a:r>
          </a:p>
          <a:p>
            <a:pPr marL="457200" indent="-457200">
              <a:buFont typeface="Wingdings" panose="05000000000000000000" pitchFamily="2" charset="2"/>
              <a:buChar char="Ø"/>
            </a:pPr>
            <a:r>
              <a:rPr lang="en-GB" sz="2800" b="1" dirty="0"/>
              <a:t>Jesus’ teaching </a:t>
            </a:r>
            <a:r>
              <a:rPr lang="en-GB" sz="2800" b="1" dirty="0">
                <a:ln>
                  <a:solidFill>
                    <a:schemeClr val="accent1"/>
                  </a:solidFill>
                </a:ln>
                <a:solidFill>
                  <a:srgbClr val="FFFF00"/>
                </a:solidFill>
              </a:rPr>
              <a:t>“</a:t>
            </a:r>
            <a:r>
              <a:rPr lang="en-GB" sz="2400" b="1" i="1" dirty="0">
                <a:ln>
                  <a:solidFill>
                    <a:schemeClr val="accent1"/>
                  </a:solidFill>
                </a:ln>
                <a:solidFill>
                  <a:srgbClr val="FFFF00"/>
                </a:solidFill>
              </a:rPr>
              <a:t>Do you think I came to bring peace on earth? No, I tell you, but division. From now on there will be five in one family divided against each other, three against two and two against three. They will be divided, father against son and son against father, mother against daughter and daughter against mother, mother-in-law against daughter-in-law and daughter-in-law against mother-in-law.” </a:t>
            </a:r>
            <a:r>
              <a:rPr lang="en-GB" sz="2400" b="1" dirty="0">
                <a:solidFill>
                  <a:srgbClr val="FFFF00"/>
                </a:solidFill>
              </a:rPr>
              <a:t>(Luke 12:51-53)</a:t>
            </a:r>
            <a:endParaRPr lang="en-GB" sz="2400" b="1" i="1" dirty="0">
              <a:solidFill>
                <a:srgbClr val="FFFF00"/>
              </a:solidFill>
            </a:endParaRPr>
          </a:p>
        </p:txBody>
      </p:sp>
    </p:spTree>
    <p:extLst>
      <p:ext uri="{BB962C8B-B14F-4D97-AF65-F5344CB8AC3E}">
        <p14:creationId xmlns:p14="http://schemas.microsoft.com/office/powerpoint/2010/main" val="3269277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9" y="1293962"/>
            <a:ext cx="7884544" cy="1015663"/>
          </a:xfrm>
          <a:prstGeom prst="rect">
            <a:avLst/>
          </a:prstGeom>
          <a:noFill/>
        </p:spPr>
        <p:txBody>
          <a:bodyPr wrap="square" rtlCol="0">
            <a:spAutoFit/>
          </a:bodyPr>
          <a:lstStyle/>
          <a:p>
            <a:r>
              <a:rPr lang="en-GB" sz="3200" b="1" dirty="0">
                <a:solidFill>
                  <a:srgbClr val="FFFF00"/>
                </a:solidFill>
              </a:rPr>
              <a:t>The context</a:t>
            </a:r>
          </a:p>
          <a:p>
            <a:pPr marL="715963" indent="-354013">
              <a:buFont typeface="Wingdings" panose="05000000000000000000" pitchFamily="2" charset="2"/>
              <a:buChar char="Ø"/>
            </a:pPr>
            <a:r>
              <a:rPr lang="en-GB" sz="2800" b="1" dirty="0"/>
              <a:t>The Temple, the Sabbath, the Passover </a:t>
            </a:r>
          </a:p>
        </p:txBody>
      </p:sp>
    </p:spTree>
    <p:extLst>
      <p:ext uri="{BB962C8B-B14F-4D97-AF65-F5344CB8AC3E}">
        <p14:creationId xmlns:p14="http://schemas.microsoft.com/office/powerpoint/2010/main" val="121827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2554545"/>
          </a:xfrm>
          <a:prstGeom prst="rect">
            <a:avLst/>
          </a:prstGeom>
          <a:noFill/>
        </p:spPr>
        <p:txBody>
          <a:bodyPr wrap="square" rtlCol="0">
            <a:spAutoFit/>
          </a:bodyPr>
          <a:lstStyle/>
          <a:p>
            <a:pPr marL="514350" indent="-514350">
              <a:buAutoNum type="arabicPeriod"/>
            </a:pPr>
            <a:r>
              <a:rPr lang="en-GB" sz="3200" b="1" dirty="0">
                <a:solidFill>
                  <a:srgbClr val="FFFF00"/>
                </a:solidFill>
              </a:rPr>
              <a:t>Good and bad shepherds vv.1-6</a:t>
            </a:r>
          </a:p>
          <a:p>
            <a:pPr marL="514350" indent="-514350">
              <a:buAutoNum type="arabicPeriod"/>
            </a:pPr>
            <a:r>
              <a:rPr lang="en-GB" sz="3200" b="1" dirty="0">
                <a:solidFill>
                  <a:srgbClr val="FFFF00"/>
                </a:solidFill>
              </a:rPr>
              <a:t>The gateway to abundant life vv.7-10</a:t>
            </a:r>
          </a:p>
          <a:p>
            <a:pPr marL="514350" indent="-514350">
              <a:buAutoNum type="arabicPeriod"/>
            </a:pPr>
            <a:r>
              <a:rPr lang="en-GB" sz="3200" b="1" dirty="0">
                <a:solidFill>
                  <a:srgbClr val="FFFF00"/>
                </a:solidFill>
              </a:rPr>
              <a:t>The good shepherd vv.11-18</a:t>
            </a:r>
          </a:p>
          <a:p>
            <a:pPr marL="514350" indent="-514350">
              <a:buAutoNum type="arabicPeriod"/>
            </a:pPr>
            <a:r>
              <a:rPr lang="en-GB" sz="3200" b="1" dirty="0">
                <a:solidFill>
                  <a:srgbClr val="FFFF00"/>
                </a:solidFill>
              </a:rPr>
              <a:t>Division vv.19-21</a:t>
            </a:r>
          </a:p>
          <a:p>
            <a:pPr algn="ctr"/>
            <a:r>
              <a:rPr lang="en-GB" sz="3200" b="1" dirty="0">
                <a:solidFill>
                  <a:srgbClr val="FFFF00"/>
                </a:solidFill>
              </a:rPr>
              <a:t>	</a:t>
            </a:r>
            <a:r>
              <a:rPr lang="en-GB" sz="3200" b="1" dirty="0">
                <a:solidFill>
                  <a:schemeClr val="accent6">
                    <a:lumMod val="20000"/>
                    <a:lumOff val="80000"/>
                  </a:schemeClr>
                </a:solidFill>
              </a:rPr>
              <a:t>Lessons?</a:t>
            </a:r>
            <a:r>
              <a:rPr lang="en-GB" sz="3200" b="1" dirty="0">
                <a:solidFill>
                  <a:srgbClr val="FFFF00"/>
                </a:solidFill>
              </a:rPr>
              <a:t>		</a:t>
            </a:r>
            <a:endParaRPr lang="en-GB" sz="3200" b="1" dirty="0"/>
          </a:p>
        </p:txBody>
      </p:sp>
    </p:spTree>
    <p:extLst>
      <p:ext uri="{BB962C8B-B14F-4D97-AF65-F5344CB8AC3E}">
        <p14:creationId xmlns:p14="http://schemas.microsoft.com/office/powerpoint/2010/main" val="348843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2554545"/>
          </a:xfrm>
          <a:prstGeom prst="rect">
            <a:avLst/>
          </a:prstGeom>
          <a:noFill/>
        </p:spPr>
        <p:txBody>
          <a:bodyPr wrap="square" rtlCol="0">
            <a:spAutoFit/>
          </a:bodyPr>
          <a:lstStyle/>
          <a:p>
            <a:pPr marL="514350" indent="-514350">
              <a:buAutoNum type="arabicPeriod"/>
            </a:pPr>
            <a:r>
              <a:rPr lang="en-GB" sz="3200" b="1" dirty="0">
                <a:solidFill>
                  <a:srgbClr val="FFFF00"/>
                </a:solidFill>
              </a:rPr>
              <a:t>Good and bad shepherds vv.1-6</a:t>
            </a:r>
          </a:p>
          <a:p>
            <a:pPr marL="514350" indent="-514350">
              <a:buAutoNum type="arabicPeriod"/>
            </a:pPr>
            <a:r>
              <a:rPr lang="en-GB" sz="3200" b="1" dirty="0">
                <a:solidFill>
                  <a:srgbClr val="FFFF00"/>
                </a:solidFill>
              </a:rPr>
              <a:t>The gateway to abundant life vv.7-10</a:t>
            </a:r>
          </a:p>
          <a:p>
            <a:pPr marL="514350" indent="-514350">
              <a:buAutoNum type="arabicPeriod"/>
            </a:pPr>
            <a:r>
              <a:rPr lang="en-GB" sz="3200" b="1" dirty="0">
                <a:solidFill>
                  <a:srgbClr val="FFFF00"/>
                </a:solidFill>
              </a:rPr>
              <a:t>The good shepherd vv.11-18</a:t>
            </a:r>
          </a:p>
          <a:p>
            <a:pPr marL="514350" indent="-514350">
              <a:buAutoNum type="arabicPeriod"/>
            </a:pPr>
            <a:r>
              <a:rPr lang="en-GB" sz="3200" b="1" dirty="0">
                <a:solidFill>
                  <a:srgbClr val="FFFF00"/>
                </a:solidFill>
              </a:rPr>
              <a:t>Division vv.19-21</a:t>
            </a:r>
          </a:p>
          <a:p>
            <a:pPr algn="ctr"/>
            <a:r>
              <a:rPr lang="en-GB" sz="3200" b="1" dirty="0">
                <a:solidFill>
                  <a:srgbClr val="FFFF00"/>
                </a:solidFill>
              </a:rPr>
              <a:t>	</a:t>
            </a:r>
            <a:r>
              <a:rPr lang="en-GB" sz="3200" b="1" dirty="0">
                <a:solidFill>
                  <a:schemeClr val="accent6">
                    <a:lumMod val="20000"/>
                    <a:lumOff val="80000"/>
                  </a:schemeClr>
                </a:solidFill>
              </a:rPr>
              <a:t>Lessons?</a:t>
            </a:r>
            <a:r>
              <a:rPr lang="en-GB" sz="3200" b="1" dirty="0">
                <a:solidFill>
                  <a:srgbClr val="FFFF00"/>
                </a:solidFill>
              </a:rPr>
              <a:t>		</a:t>
            </a:r>
            <a:endParaRPr lang="en-GB" sz="3200" b="1" dirty="0"/>
          </a:p>
        </p:txBody>
      </p:sp>
      <p:sp>
        <p:nvSpPr>
          <p:cNvPr id="4" name="TextBox 3">
            <a:extLst>
              <a:ext uri="{FF2B5EF4-FFF2-40B4-BE49-F238E27FC236}">
                <a16:creationId xmlns:a16="http://schemas.microsoft.com/office/drawing/2014/main" id="{5987ACA5-BC74-496C-A060-C216ABB0B82F}"/>
              </a:ext>
            </a:extLst>
          </p:cNvPr>
          <p:cNvSpPr txBox="1"/>
          <p:nvPr/>
        </p:nvSpPr>
        <p:spPr>
          <a:xfrm>
            <a:off x="1077362" y="4028792"/>
            <a:ext cx="9343177" cy="1261884"/>
          </a:xfrm>
          <a:prstGeom prst="rect">
            <a:avLst/>
          </a:prstGeom>
          <a:noFill/>
        </p:spPr>
        <p:txBody>
          <a:bodyPr wrap="square" rtlCol="0">
            <a:spAutoFit/>
          </a:bodyPr>
          <a:lstStyle/>
          <a:p>
            <a:r>
              <a:rPr lang="en-GB" sz="2800" b="1" dirty="0">
                <a:solidFill>
                  <a:srgbClr val="FFFF00"/>
                </a:solidFill>
              </a:rPr>
              <a:t>Jesus is our shepherd – we’re all sheep of one flock!</a:t>
            </a:r>
          </a:p>
          <a:p>
            <a:r>
              <a:rPr lang="en-GB" sz="2400" b="1" i="1" dirty="0">
                <a:ln>
                  <a:solidFill>
                    <a:schemeClr val="accent1"/>
                  </a:solidFill>
                </a:ln>
                <a:solidFill>
                  <a:srgbClr val="FFFF00"/>
                </a:solidFill>
              </a:rPr>
              <a:t>Know that the </a:t>
            </a:r>
            <a:r>
              <a:rPr lang="en-GB" sz="2400" b="1" i="1" cap="small" dirty="0">
                <a:ln>
                  <a:solidFill>
                    <a:schemeClr val="accent1"/>
                  </a:solidFill>
                </a:ln>
                <a:solidFill>
                  <a:srgbClr val="FFFF00"/>
                </a:solidFill>
              </a:rPr>
              <a:t>Lord</a:t>
            </a:r>
            <a:r>
              <a:rPr lang="en-GB" sz="2400" b="1" i="1" dirty="0">
                <a:ln>
                  <a:solidFill>
                    <a:schemeClr val="accent1"/>
                  </a:solidFill>
                </a:ln>
                <a:solidFill>
                  <a:srgbClr val="FFFF00"/>
                </a:solidFill>
              </a:rPr>
              <a:t> is God. It is he who made us, and we are his; we are his people, the sheep of his pasture. </a:t>
            </a:r>
            <a:r>
              <a:rPr lang="en-GB" sz="2400" b="1" dirty="0">
                <a:solidFill>
                  <a:srgbClr val="FFFF00"/>
                </a:solidFill>
              </a:rPr>
              <a:t>Psalm 100:3</a:t>
            </a:r>
            <a:endParaRPr lang="en-GB" sz="2400" b="1" i="1" dirty="0">
              <a:ln>
                <a:solidFill>
                  <a:schemeClr val="accent1"/>
                </a:solidFill>
              </a:ln>
              <a:solidFill>
                <a:srgbClr val="FFFF00"/>
              </a:solidFill>
            </a:endParaRPr>
          </a:p>
        </p:txBody>
      </p:sp>
    </p:spTree>
    <p:extLst>
      <p:ext uri="{BB962C8B-B14F-4D97-AF65-F5344CB8AC3E}">
        <p14:creationId xmlns:p14="http://schemas.microsoft.com/office/powerpoint/2010/main" val="335833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2554545"/>
          </a:xfrm>
          <a:prstGeom prst="rect">
            <a:avLst/>
          </a:prstGeom>
          <a:noFill/>
        </p:spPr>
        <p:txBody>
          <a:bodyPr wrap="square" rtlCol="0">
            <a:spAutoFit/>
          </a:bodyPr>
          <a:lstStyle/>
          <a:p>
            <a:pPr marL="514350" indent="-514350">
              <a:buAutoNum type="arabicPeriod"/>
            </a:pPr>
            <a:r>
              <a:rPr lang="en-GB" sz="3200" b="1" dirty="0">
                <a:solidFill>
                  <a:srgbClr val="FFFF00"/>
                </a:solidFill>
              </a:rPr>
              <a:t>Good and bad shepherds vv.1-6</a:t>
            </a:r>
          </a:p>
          <a:p>
            <a:pPr marL="514350" indent="-514350">
              <a:buAutoNum type="arabicPeriod"/>
            </a:pPr>
            <a:r>
              <a:rPr lang="en-GB" sz="3200" b="1" dirty="0">
                <a:solidFill>
                  <a:srgbClr val="FFFF00"/>
                </a:solidFill>
              </a:rPr>
              <a:t>The gateway to abundant life vv.7-10</a:t>
            </a:r>
          </a:p>
          <a:p>
            <a:pPr marL="514350" indent="-514350">
              <a:buAutoNum type="arabicPeriod"/>
            </a:pPr>
            <a:r>
              <a:rPr lang="en-GB" sz="3200" b="1" dirty="0">
                <a:solidFill>
                  <a:srgbClr val="FFFF00"/>
                </a:solidFill>
              </a:rPr>
              <a:t>The good shepherd vv.11-18</a:t>
            </a:r>
          </a:p>
          <a:p>
            <a:pPr marL="514350" indent="-514350">
              <a:buAutoNum type="arabicPeriod"/>
            </a:pPr>
            <a:r>
              <a:rPr lang="en-GB" sz="3200" b="1" dirty="0">
                <a:solidFill>
                  <a:srgbClr val="FFFF00"/>
                </a:solidFill>
              </a:rPr>
              <a:t>Division vv.19-21</a:t>
            </a:r>
          </a:p>
          <a:p>
            <a:pPr algn="ctr"/>
            <a:r>
              <a:rPr lang="en-GB" sz="3200" b="1" dirty="0">
                <a:solidFill>
                  <a:srgbClr val="FFFF00"/>
                </a:solidFill>
              </a:rPr>
              <a:t>	</a:t>
            </a:r>
            <a:r>
              <a:rPr lang="en-GB" sz="3200" b="1" dirty="0">
                <a:solidFill>
                  <a:schemeClr val="accent6">
                    <a:lumMod val="20000"/>
                    <a:lumOff val="80000"/>
                  </a:schemeClr>
                </a:solidFill>
              </a:rPr>
              <a:t>Lessons?</a:t>
            </a:r>
            <a:r>
              <a:rPr lang="en-GB" sz="3200" b="1" dirty="0">
                <a:solidFill>
                  <a:srgbClr val="FFFF00"/>
                </a:solidFill>
              </a:rPr>
              <a:t>		</a:t>
            </a:r>
            <a:endParaRPr lang="en-GB" sz="3200" b="1" dirty="0"/>
          </a:p>
        </p:txBody>
      </p:sp>
      <p:sp>
        <p:nvSpPr>
          <p:cNvPr id="4" name="TextBox 3">
            <a:extLst>
              <a:ext uri="{FF2B5EF4-FFF2-40B4-BE49-F238E27FC236}">
                <a16:creationId xmlns:a16="http://schemas.microsoft.com/office/drawing/2014/main" id="{5987ACA5-BC74-496C-A060-C216ABB0B82F}"/>
              </a:ext>
            </a:extLst>
          </p:cNvPr>
          <p:cNvSpPr txBox="1"/>
          <p:nvPr/>
        </p:nvSpPr>
        <p:spPr>
          <a:xfrm>
            <a:off x="1077362" y="4028792"/>
            <a:ext cx="9343177" cy="954107"/>
          </a:xfrm>
          <a:prstGeom prst="rect">
            <a:avLst/>
          </a:prstGeom>
          <a:noFill/>
        </p:spPr>
        <p:txBody>
          <a:bodyPr wrap="square" rtlCol="0">
            <a:spAutoFit/>
          </a:bodyPr>
          <a:lstStyle/>
          <a:p>
            <a:r>
              <a:rPr lang="en-GB" sz="2800" b="1" dirty="0">
                <a:solidFill>
                  <a:srgbClr val="FFFF00"/>
                </a:solidFill>
              </a:rPr>
              <a:t>Jesus is our shepherd – we’re all sheep of one flock!</a:t>
            </a:r>
          </a:p>
          <a:p>
            <a:r>
              <a:rPr lang="en-GB" sz="2800" b="1" dirty="0">
                <a:solidFill>
                  <a:srgbClr val="FFFF00"/>
                </a:solidFill>
              </a:rPr>
              <a:t>True shepherding involves self-giving</a:t>
            </a:r>
          </a:p>
        </p:txBody>
      </p:sp>
    </p:spTree>
    <p:extLst>
      <p:ext uri="{BB962C8B-B14F-4D97-AF65-F5344CB8AC3E}">
        <p14:creationId xmlns:p14="http://schemas.microsoft.com/office/powerpoint/2010/main" val="424732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2554545"/>
          </a:xfrm>
          <a:prstGeom prst="rect">
            <a:avLst/>
          </a:prstGeom>
          <a:noFill/>
        </p:spPr>
        <p:txBody>
          <a:bodyPr wrap="square" rtlCol="0">
            <a:spAutoFit/>
          </a:bodyPr>
          <a:lstStyle/>
          <a:p>
            <a:pPr marL="514350" indent="-514350">
              <a:buAutoNum type="arabicPeriod"/>
            </a:pPr>
            <a:r>
              <a:rPr lang="en-GB" sz="3200" b="1" dirty="0">
                <a:solidFill>
                  <a:srgbClr val="FFFF00"/>
                </a:solidFill>
              </a:rPr>
              <a:t>Good and bad shepherds vv.1-6</a:t>
            </a:r>
          </a:p>
          <a:p>
            <a:pPr marL="514350" indent="-514350">
              <a:buAutoNum type="arabicPeriod"/>
            </a:pPr>
            <a:r>
              <a:rPr lang="en-GB" sz="3200" b="1" dirty="0">
                <a:solidFill>
                  <a:srgbClr val="FFFF00"/>
                </a:solidFill>
              </a:rPr>
              <a:t>The gateway to abundant life vv.7-10</a:t>
            </a:r>
          </a:p>
          <a:p>
            <a:pPr marL="514350" indent="-514350">
              <a:buAutoNum type="arabicPeriod"/>
            </a:pPr>
            <a:r>
              <a:rPr lang="en-GB" sz="3200" b="1" dirty="0">
                <a:solidFill>
                  <a:srgbClr val="FFFF00"/>
                </a:solidFill>
              </a:rPr>
              <a:t>The good shepherd vv.11-18</a:t>
            </a:r>
          </a:p>
          <a:p>
            <a:pPr marL="514350" indent="-514350">
              <a:buAutoNum type="arabicPeriod"/>
            </a:pPr>
            <a:r>
              <a:rPr lang="en-GB" sz="3200" b="1" dirty="0">
                <a:solidFill>
                  <a:srgbClr val="FFFF00"/>
                </a:solidFill>
              </a:rPr>
              <a:t>Division vv.19-21</a:t>
            </a:r>
          </a:p>
          <a:p>
            <a:pPr algn="ctr"/>
            <a:r>
              <a:rPr lang="en-GB" sz="3200" b="1" dirty="0">
                <a:solidFill>
                  <a:srgbClr val="FFFF00"/>
                </a:solidFill>
              </a:rPr>
              <a:t>	</a:t>
            </a:r>
            <a:r>
              <a:rPr lang="en-GB" sz="3200" b="1" dirty="0">
                <a:solidFill>
                  <a:schemeClr val="accent6">
                    <a:lumMod val="20000"/>
                    <a:lumOff val="80000"/>
                  </a:schemeClr>
                </a:solidFill>
              </a:rPr>
              <a:t>Lessons?</a:t>
            </a:r>
            <a:r>
              <a:rPr lang="en-GB" sz="3200" b="1" dirty="0">
                <a:solidFill>
                  <a:srgbClr val="FFFF00"/>
                </a:solidFill>
              </a:rPr>
              <a:t>		</a:t>
            </a:r>
            <a:endParaRPr lang="en-GB" sz="3200" b="1" dirty="0"/>
          </a:p>
        </p:txBody>
      </p:sp>
      <p:sp>
        <p:nvSpPr>
          <p:cNvPr id="4" name="TextBox 3">
            <a:extLst>
              <a:ext uri="{FF2B5EF4-FFF2-40B4-BE49-F238E27FC236}">
                <a16:creationId xmlns:a16="http://schemas.microsoft.com/office/drawing/2014/main" id="{5987ACA5-BC74-496C-A060-C216ABB0B82F}"/>
              </a:ext>
            </a:extLst>
          </p:cNvPr>
          <p:cNvSpPr txBox="1"/>
          <p:nvPr/>
        </p:nvSpPr>
        <p:spPr>
          <a:xfrm>
            <a:off x="1077362" y="4028792"/>
            <a:ext cx="10067454" cy="2123658"/>
          </a:xfrm>
          <a:prstGeom prst="rect">
            <a:avLst/>
          </a:prstGeom>
          <a:noFill/>
        </p:spPr>
        <p:txBody>
          <a:bodyPr wrap="square" rtlCol="0">
            <a:spAutoFit/>
          </a:bodyPr>
          <a:lstStyle/>
          <a:p>
            <a:r>
              <a:rPr lang="en-GB" sz="2800" b="1" dirty="0">
                <a:solidFill>
                  <a:srgbClr val="FFFF00"/>
                </a:solidFill>
              </a:rPr>
              <a:t>Jesus is our shepherd – we’re all sheep of one flock!</a:t>
            </a:r>
          </a:p>
          <a:p>
            <a:r>
              <a:rPr lang="en-GB" sz="2800" b="1" dirty="0">
                <a:solidFill>
                  <a:srgbClr val="FFFF00"/>
                </a:solidFill>
              </a:rPr>
              <a:t>True shepherding involves self-giving</a:t>
            </a:r>
          </a:p>
          <a:p>
            <a:r>
              <a:rPr lang="en-GB" sz="2400" b="1" baseline="30000" dirty="0">
                <a:solidFill>
                  <a:srgbClr val="FFFF00"/>
                </a:solidFill>
              </a:rPr>
              <a:t> ”</a:t>
            </a:r>
            <a:r>
              <a:rPr lang="en-GB" sz="2400" b="1" i="1" dirty="0">
                <a:ln>
                  <a:solidFill>
                    <a:schemeClr val="accent1"/>
                  </a:solidFill>
                </a:ln>
                <a:solidFill>
                  <a:srgbClr val="FFFF00"/>
                </a:solidFill>
              </a:rPr>
              <a:t>Keep watch over yourselves and all the flock of which the Holy Spirit has made you overseers. Be shepherds of the church of God, which he bought with his own blood” </a:t>
            </a:r>
            <a:r>
              <a:rPr lang="en-GB" sz="2400" b="1" dirty="0">
                <a:solidFill>
                  <a:srgbClr val="FFFF00"/>
                </a:solidFill>
              </a:rPr>
              <a:t>Acts 20:28</a:t>
            </a:r>
            <a:endParaRPr lang="en-GB" sz="2400" b="1" i="1" dirty="0">
              <a:solidFill>
                <a:srgbClr val="FFFF00"/>
              </a:solidFill>
            </a:endParaRPr>
          </a:p>
        </p:txBody>
      </p:sp>
    </p:spTree>
    <p:extLst>
      <p:ext uri="{BB962C8B-B14F-4D97-AF65-F5344CB8AC3E}">
        <p14:creationId xmlns:p14="http://schemas.microsoft.com/office/powerpoint/2010/main" val="361835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2554545"/>
          </a:xfrm>
          <a:prstGeom prst="rect">
            <a:avLst/>
          </a:prstGeom>
          <a:noFill/>
        </p:spPr>
        <p:txBody>
          <a:bodyPr wrap="square" rtlCol="0">
            <a:spAutoFit/>
          </a:bodyPr>
          <a:lstStyle/>
          <a:p>
            <a:pPr marL="514350" indent="-514350">
              <a:buAutoNum type="arabicPeriod"/>
            </a:pPr>
            <a:r>
              <a:rPr lang="en-GB" sz="3200" b="1" dirty="0">
                <a:solidFill>
                  <a:srgbClr val="FFFF00"/>
                </a:solidFill>
              </a:rPr>
              <a:t>Good and bad shepherds vv.1-6</a:t>
            </a:r>
          </a:p>
          <a:p>
            <a:pPr marL="514350" indent="-514350">
              <a:buAutoNum type="arabicPeriod"/>
            </a:pPr>
            <a:r>
              <a:rPr lang="en-GB" sz="3200" b="1" dirty="0">
                <a:solidFill>
                  <a:srgbClr val="FFFF00"/>
                </a:solidFill>
              </a:rPr>
              <a:t>The gateway to abundant life vv.7-10</a:t>
            </a:r>
          </a:p>
          <a:p>
            <a:pPr marL="514350" indent="-514350">
              <a:buAutoNum type="arabicPeriod"/>
            </a:pPr>
            <a:r>
              <a:rPr lang="en-GB" sz="3200" b="1" dirty="0">
                <a:solidFill>
                  <a:srgbClr val="FFFF00"/>
                </a:solidFill>
              </a:rPr>
              <a:t>The good shepherd vv.11-18</a:t>
            </a:r>
          </a:p>
          <a:p>
            <a:pPr marL="514350" indent="-514350">
              <a:buAutoNum type="arabicPeriod"/>
            </a:pPr>
            <a:r>
              <a:rPr lang="en-GB" sz="3200" b="1" dirty="0">
                <a:solidFill>
                  <a:srgbClr val="FFFF00"/>
                </a:solidFill>
              </a:rPr>
              <a:t>Division vv.19-21</a:t>
            </a:r>
          </a:p>
          <a:p>
            <a:pPr algn="ctr"/>
            <a:r>
              <a:rPr lang="en-GB" sz="3200" b="1" dirty="0">
                <a:solidFill>
                  <a:srgbClr val="FFFF00"/>
                </a:solidFill>
              </a:rPr>
              <a:t>	</a:t>
            </a:r>
            <a:r>
              <a:rPr lang="en-GB" sz="3200" b="1" dirty="0">
                <a:solidFill>
                  <a:schemeClr val="accent6">
                    <a:lumMod val="20000"/>
                    <a:lumOff val="80000"/>
                  </a:schemeClr>
                </a:solidFill>
              </a:rPr>
              <a:t>Lessons?</a:t>
            </a:r>
            <a:r>
              <a:rPr lang="en-GB" sz="3200" b="1" dirty="0">
                <a:solidFill>
                  <a:srgbClr val="FFFF00"/>
                </a:solidFill>
              </a:rPr>
              <a:t>		</a:t>
            </a:r>
            <a:endParaRPr lang="en-GB" sz="3200" b="1" dirty="0"/>
          </a:p>
        </p:txBody>
      </p:sp>
      <p:sp>
        <p:nvSpPr>
          <p:cNvPr id="4" name="TextBox 3">
            <a:extLst>
              <a:ext uri="{FF2B5EF4-FFF2-40B4-BE49-F238E27FC236}">
                <a16:creationId xmlns:a16="http://schemas.microsoft.com/office/drawing/2014/main" id="{5987ACA5-BC74-496C-A060-C216ABB0B82F}"/>
              </a:ext>
            </a:extLst>
          </p:cNvPr>
          <p:cNvSpPr txBox="1"/>
          <p:nvPr/>
        </p:nvSpPr>
        <p:spPr>
          <a:xfrm>
            <a:off x="1077362" y="4028792"/>
            <a:ext cx="10067454" cy="1384995"/>
          </a:xfrm>
          <a:prstGeom prst="rect">
            <a:avLst/>
          </a:prstGeom>
          <a:noFill/>
        </p:spPr>
        <p:txBody>
          <a:bodyPr wrap="square" rtlCol="0">
            <a:spAutoFit/>
          </a:bodyPr>
          <a:lstStyle/>
          <a:p>
            <a:r>
              <a:rPr lang="en-GB" sz="2800" b="1" dirty="0">
                <a:solidFill>
                  <a:srgbClr val="FFFF00"/>
                </a:solidFill>
              </a:rPr>
              <a:t>Jesus is our shepherd – we’re all sheep of one flock!</a:t>
            </a:r>
          </a:p>
          <a:p>
            <a:r>
              <a:rPr lang="en-GB" sz="2800" b="1" dirty="0">
                <a:solidFill>
                  <a:srgbClr val="FFFF00"/>
                </a:solidFill>
              </a:rPr>
              <a:t>True shepherding involves self-giving</a:t>
            </a:r>
          </a:p>
          <a:p>
            <a:r>
              <a:rPr lang="en-GB" sz="2800" b="1" dirty="0">
                <a:solidFill>
                  <a:srgbClr val="FFFF00"/>
                </a:solidFill>
              </a:rPr>
              <a:t>Under-shepherds come in different shapes and sizes</a:t>
            </a:r>
            <a:r>
              <a:rPr lang="en-GB" sz="2400" b="1" baseline="30000" dirty="0">
                <a:solidFill>
                  <a:srgbClr val="FFFF00"/>
                </a:solidFill>
              </a:rPr>
              <a:t> </a:t>
            </a:r>
            <a:endParaRPr lang="en-GB" sz="2400" b="1" i="1" dirty="0">
              <a:solidFill>
                <a:srgbClr val="FFFF00"/>
              </a:solidFill>
            </a:endParaRPr>
          </a:p>
        </p:txBody>
      </p:sp>
    </p:spTree>
    <p:extLst>
      <p:ext uri="{BB962C8B-B14F-4D97-AF65-F5344CB8AC3E}">
        <p14:creationId xmlns:p14="http://schemas.microsoft.com/office/powerpoint/2010/main" val="4062762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9" y="1293962"/>
            <a:ext cx="7884544" cy="1384995"/>
          </a:xfrm>
          <a:prstGeom prst="rect">
            <a:avLst/>
          </a:prstGeom>
          <a:noFill/>
        </p:spPr>
        <p:txBody>
          <a:bodyPr wrap="square" rtlCol="0">
            <a:spAutoFit/>
          </a:bodyPr>
          <a:lstStyle/>
          <a:p>
            <a:r>
              <a:rPr lang="en-GB" sz="3200" b="1" dirty="0">
                <a:solidFill>
                  <a:srgbClr val="FFFF00"/>
                </a:solidFill>
              </a:rPr>
              <a:t>The context</a:t>
            </a:r>
          </a:p>
          <a:p>
            <a:pPr marL="715963" indent="-354013">
              <a:buFont typeface="Wingdings" panose="05000000000000000000" pitchFamily="2" charset="2"/>
              <a:buChar char="Ø"/>
            </a:pPr>
            <a:r>
              <a:rPr lang="en-GB" sz="2400" b="1" dirty="0"/>
              <a:t>The Temple, the Sabbath, the Passover</a:t>
            </a:r>
          </a:p>
          <a:p>
            <a:pPr marL="715963" indent="-354013">
              <a:buFont typeface="Wingdings" panose="05000000000000000000" pitchFamily="2" charset="2"/>
              <a:buChar char="Ø"/>
            </a:pPr>
            <a:r>
              <a:rPr lang="en-GB" sz="2800" b="1" dirty="0"/>
              <a:t>His declarations </a:t>
            </a:r>
          </a:p>
        </p:txBody>
      </p:sp>
    </p:spTree>
    <p:extLst>
      <p:ext uri="{BB962C8B-B14F-4D97-AF65-F5344CB8AC3E}">
        <p14:creationId xmlns:p14="http://schemas.microsoft.com/office/powerpoint/2010/main" val="273266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9" y="1293962"/>
            <a:ext cx="7884544" cy="1754326"/>
          </a:xfrm>
          <a:prstGeom prst="rect">
            <a:avLst/>
          </a:prstGeom>
          <a:noFill/>
        </p:spPr>
        <p:txBody>
          <a:bodyPr wrap="square" rtlCol="0">
            <a:spAutoFit/>
          </a:bodyPr>
          <a:lstStyle/>
          <a:p>
            <a:r>
              <a:rPr lang="en-GB" sz="3200" b="1" dirty="0">
                <a:solidFill>
                  <a:srgbClr val="FFFF00"/>
                </a:solidFill>
              </a:rPr>
              <a:t>The context</a:t>
            </a:r>
          </a:p>
          <a:p>
            <a:pPr marL="715963" indent="-354013">
              <a:buFont typeface="Wingdings" panose="05000000000000000000" pitchFamily="2" charset="2"/>
              <a:buChar char="Ø"/>
            </a:pPr>
            <a:r>
              <a:rPr lang="en-GB" sz="2400" b="1" dirty="0"/>
              <a:t>The Temple, the Sabbath, the Passover</a:t>
            </a:r>
          </a:p>
          <a:p>
            <a:pPr marL="715963" indent="-354013">
              <a:buFont typeface="Wingdings" panose="05000000000000000000" pitchFamily="2" charset="2"/>
              <a:buChar char="Ø"/>
            </a:pPr>
            <a:r>
              <a:rPr lang="en-GB" sz="2400" b="1" dirty="0"/>
              <a:t>His declarations</a:t>
            </a:r>
          </a:p>
          <a:p>
            <a:pPr marL="715963" indent="-354013">
              <a:buFont typeface="Wingdings" panose="05000000000000000000" pitchFamily="2" charset="2"/>
              <a:buChar char="Ø"/>
            </a:pPr>
            <a:r>
              <a:rPr lang="en-GB" sz="2800" b="1" dirty="0"/>
              <a:t>Good and bad shepherds </a:t>
            </a:r>
          </a:p>
        </p:txBody>
      </p:sp>
    </p:spTree>
    <p:extLst>
      <p:ext uri="{BB962C8B-B14F-4D97-AF65-F5344CB8AC3E}">
        <p14:creationId xmlns:p14="http://schemas.microsoft.com/office/powerpoint/2010/main" val="407061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2800767"/>
          </a:xfrm>
          <a:prstGeom prst="rect">
            <a:avLst/>
          </a:prstGeom>
          <a:noFill/>
        </p:spPr>
        <p:txBody>
          <a:bodyPr wrap="square" rtlCol="0">
            <a:spAutoFit/>
          </a:bodyPr>
          <a:lstStyle/>
          <a:p>
            <a:r>
              <a:rPr lang="en-GB" sz="2800" b="1" dirty="0">
                <a:solidFill>
                  <a:srgbClr val="FFFF00"/>
                </a:solidFill>
              </a:rPr>
              <a:t>The context</a:t>
            </a:r>
          </a:p>
          <a:p>
            <a:r>
              <a:rPr lang="en-GB" sz="3200" b="1" dirty="0">
                <a:solidFill>
                  <a:srgbClr val="FFFF00"/>
                </a:solidFill>
              </a:rPr>
              <a:t>Plan of 10:1-21</a:t>
            </a:r>
          </a:p>
          <a:p>
            <a:pPr marL="715963" indent="-354013">
              <a:buClr>
                <a:schemeClr val="tx1"/>
              </a:buClr>
              <a:buFont typeface="Wingdings" panose="05000000000000000000" pitchFamily="2" charset="2"/>
              <a:buChar char="Ø"/>
            </a:pPr>
            <a:r>
              <a:rPr lang="en-GB" sz="3200" b="1" dirty="0">
                <a:solidFill>
                  <a:srgbClr val="FFFF00"/>
                </a:solidFill>
              </a:rPr>
              <a:t>	</a:t>
            </a:r>
            <a:r>
              <a:rPr lang="en-GB" sz="2800" b="1" dirty="0"/>
              <a:t>The contrast good </a:t>
            </a:r>
            <a:r>
              <a:rPr lang="en-GB" sz="2000" b="1" dirty="0"/>
              <a:t>v</a:t>
            </a:r>
            <a:r>
              <a:rPr lang="en-GB" sz="2800" b="1" dirty="0"/>
              <a:t>. bad vv.1-6</a:t>
            </a:r>
          </a:p>
          <a:p>
            <a:pPr marL="896938" indent="-534988">
              <a:buClr>
                <a:schemeClr val="tx1"/>
              </a:buClr>
              <a:buFont typeface="Wingdings" panose="05000000000000000000" pitchFamily="2" charset="2"/>
              <a:buChar char="Ø"/>
            </a:pPr>
            <a:r>
              <a:rPr lang="en-GB" sz="2800" b="1" dirty="0"/>
              <a:t>Jesus = the doorway vv.7-10</a:t>
            </a:r>
          </a:p>
          <a:p>
            <a:pPr marL="896938" indent="-534988">
              <a:buClr>
                <a:schemeClr val="tx1"/>
              </a:buClr>
              <a:buFont typeface="Wingdings" panose="05000000000000000000" pitchFamily="2" charset="2"/>
              <a:buChar char="Ø"/>
            </a:pPr>
            <a:r>
              <a:rPr lang="en-GB" sz="2800" b="1" dirty="0"/>
              <a:t>Jesus = the Good shepherd who sacrifices his life vv.11-18</a:t>
            </a:r>
          </a:p>
          <a:p>
            <a:pPr marL="896938" indent="-534988">
              <a:buClr>
                <a:schemeClr val="tx1"/>
              </a:buClr>
              <a:buFont typeface="Wingdings" panose="05000000000000000000" pitchFamily="2" charset="2"/>
              <a:buChar char="Ø"/>
            </a:pPr>
            <a:r>
              <a:rPr lang="en-GB" sz="2800" b="1" dirty="0"/>
              <a:t>Division because of his teaching vv.19-21  </a:t>
            </a:r>
            <a:endParaRPr lang="en-GB" sz="3200" b="1" dirty="0"/>
          </a:p>
        </p:txBody>
      </p:sp>
    </p:spTree>
    <p:extLst>
      <p:ext uri="{BB962C8B-B14F-4D97-AF65-F5344CB8AC3E}">
        <p14:creationId xmlns:p14="http://schemas.microsoft.com/office/powerpoint/2010/main" val="97805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1015663"/>
          </a:xfrm>
          <a:prstGeom prst="rect">
            <a:avLst/>
          </a:prstGeom>
          <a:noFill/>
        </p:spPr>
        <p:txBody>
          <a:bodyPr wrap="square" rtlCol="0">
            <a:spAutoFit/>
          </a:bodyPr>
          <a:lstStyle/>
          <a:p>
            <a:r>
              <a:rPr lang="en-GB" sz="2800" b="1" dirty="0">
                <a:solidFill>
                  <a:srgbClr val="FFFF00"/>
                </a:solidFill>
              </a:rPr>
              <a:t>The context</a:t>
            </a:r>
          </a:p>
          <a:p>
            <a:pPr marL="715963" indent="-354013">
              <a:buClr>
                <a:schemeClr val="tx1"/>
              </a:buClr>
              <a:buFont typeface="Wingdings" panose="05000000000000000000" pitchFamily="2" charset="2"/>
              <a:buChar char="Ø"/>
            </a:pPr>
            <a:r>
              <a:rPr lang="en-GB" sz="3200" b="1" dirty="0"/>
              <a:t>Ancient farming practice</a:t>
            </a:r>
            <a:r>
              <a:rPr lang="en-GB" sz="3200" b="1" dirty="0">
                <a:solidFill>
                  <a:srgbClr val="FFFF00"/>
                </a:solidFill>
              </a:rPr>
              <a:t>	</a:t>
            </a:r>
            <a:endParaRPr lang="en-GB" sz="3200" b="1" dirty="0"/>
          </a:p>
        </p:txBody>
      </p:sp>
    </p:spTree>
    <p:extLst>
      <p:ext uri="{BB962C8B-B14F-4D97-AF65-F5344CB8AC3E}">
        <p14:creationId xmlns:p14="http://schemas.microsoft.com/office/powerpoint/2010/main" val="93181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1446550"/>
          </a:xfrm>
          <a:prstGeom prst="rect">
            <a:avLst/>
          </a:prstGeom>
          <a:noFill/>
        </p:spPr>
        <p:txBody>
          <a:bodyPr wrap="square" rtlCol="0">
            <a:spAutoFit/>
          </a:bodyPr>
          <a:lstStyle/>
          <a:p>
            <a:r>
              <a:rPr lang="en-GB" sz="2800" b="1" dirty="0">
                <a:solidFill>
                  <a:srgbClr val="FFFF00"/>
                </a:solidFill>
              </a:rPr>
              <a:t>The context</a:t>
            </a:r>
          </a:p>
          <a:p>
            <a:pPr marL="715963" indent="-354013">
              <a:buClr>
                <a:schemeClr val="tx1"/>
              </a:buClr>
              <a:buFont typeface="Wingdings" panose="05000000000000000000" pitchFamily="2" charset="2"/>
              <a:buChar char="Ø"/>
            </a:pPr>
            <a:r>
              <a:rPr lang="en-GB" sz="2800" b="1" dirty="0"/>
              <a:t>Ancient farming practice</a:t>
            </a:r>
          </a:p>
          <a:p>
            <a:pPr marL="715963" indent="-354013">
              <a:buClr>
                <a:schemeClr val="tx1"/>
              </a:buClr>
              <a:buFont typeface="Wingdings" panose="05000000000000000000" pitchFamily="2" charset="2"/>
              <a:buChar char="Ø"/>
            </a:pPr>
            <a:r>
              <a:rPr lang="en-GB" sz="3200" b="1" dirty="0"/>
              <a:t>Unfaithful shepherds</a:t>
            </a:r>
            <a:r>
              <a:rPr lang="en-GB" sz="3200" b="1" dirty="0">
                <a:solidFill>
                  <a:srgbClr val="FFFF00"/>
                </a:solidFill>
              </a:rPr>
              <a:t>	</a:t>
            </a:r>
            <a:endParaRPr lang="en-GB" sz="3200" b="1" dirty="0"/>
          </a:p>
        </p:txBody>
      </p:sp>
    </p:spTree>
    <p:extLst>
      <p:ext uri="{BB962C8B-B14F-4D97-AF65-F5344CB8AC3E}">
        <p14:creationId xmlns:p14="http://schemas.microsoft.com/office/powerpoint/2010/main" val="233697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5322498" y="526695"/>
            <a:ext cx="6512944" cy="568860"/>
          </a:xfrm>
        </p:spPr>
        <p:txBody>
          <a:bodyPr>
            <a:normAutofit fontScale="90000"/>
          </a:bodyPr>
          <a:lstStyle/>
          <a:p>
            <a:pPr algn="ctr"/>
            <a:r>
              <a:rPr lang="en-GB" sz="4000" b="1" cap="none" dirty="0">
                <a:ln w="19050">
                  <a:solidFill>
                    <a:schemeClr val="bg1"/>
                  </a:solidFill>
                </a:ln>
                <a:solidFill>
                  <a:srgbClr val="FFFF00"/>
                </a:solidFill>
              </a:rPr>
              <a:t>The Good Shepherd</a:t>
            </a:r>
            <a:br>
              <a:rPr lang="en-GB" sz="4000" b="1" cap="none" dirty="0">
                <a:ln w="19050">
                  <a:solidFill>
                    <a:schemeClr val="bg1"/>
                  </a:solidFill>
                </a:ln>
                <a:solidFill>
                  <a:srgbClr val="FFFF00"/>
                </a:solidFill>
              </a:rPr>
            </a:br>
            <a:r>
              <a:rPr lang="en-GB" sz="2200" b="1" cap="none" dirty="0">
                <a:ln w="19050">
                  <a:solidFill>
                    <a:schemeClr val="bg1"/>
                  </a:solidFill>
                </a:ln>
                <a:solidFill>
                  <a:srgbClr val="FFFF00"/>
                </a:solidFill>
              </a:rPr>
              <a:t>John 10:1-21</a:t>
            </a:r>
          </a:p>
        </p:txBody>
      </p:sp>
      <p:sp>
        <p:nvSpPr>
          <p:cNvPr id="3" name="TextBox 2">
            <a:extLst>
              <a:ext uri="{FF2B5EF4-FFF2-40B4-BE49-F238E27FC236}">
                <a16:creationId xmlns:a16="http://schemas.microsoft.com/office/drawing/2014/main" id="{D7521A0A-936D-48DD-B522-3937F1BC0C70}"/>
              </a:ext>
            </a:extLst>
          </p:cNvPr>
          <p:cNvSpPr txBox="1"/>
          <p:nvPr/>
        </p:nvSpPr>
        <p:spPr>
          <a:xfrm>
            <a:off x="362308" y="1293962"/>
            <a:ext cx="11473134" cy="584775"/>
          </a:xfrm>
          <a:prstGeom prst="rect">
            <a:avLst/>
          </a:prstGeom>
          <a:noFill/>
        </p:spPr>
        <p:txBody>
          <a:bodyPr wrap="square" rtlCol="0">
            <a:spAutoFit/>
          </a:bodyPr>
          <a:lstStyle/>
          <a:p>
            <a:r>
              <a:rPr lang="en-GB" sz="2800" b="1" dirty="0">
                <a:solidFill>
                  <a:srgbClr val="FFFF00"/>
                </a:solidFill>
              </a:rPr>
              <a:t>1. </a:t>
            </a:r>
            <a:r>
              <a:rPr lang="en-GB" sz="3200" b="1" dirty="0">
                <a:solidFill>
                  <a:srgbClr val="FFFF00"/>
                </a:solidFill>
              </a:rPr>
              <a:t>Good and bad shepherds vv.1-6</a:t>
            </a:r>
            <a:endParaRPr lang="en-GB" sz="3200" b="1" dirty="0"/>
          </a:p>
        </p:txBody>
      </p:sp>
    </p:spTree>
    <p:extLst>
      <p:ext uri="{BB962C8B-B14F-4D97-AF65-F5344CB8AC3E}">
        <p14:creationId xmlns:p14="http://schemas.microsoft.com/office/powerpoint/2010/main" val="50106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1215</TotalTime>
  <Words>1048</Words>
  <Application>Microsoft Office PowerPoint</Application>
  <PresentationFormat>Widescreen</PresentationFormat>
  <Paragraphs>172</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Century Gothic</vt:lpstr>
      <vt:lpstr>Wingdings</vt:lpstr>
      <vt:lpstr>Vapor Trail</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lpstr>The Good Shepherd John 10:1-21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the Light of the World John 8:12-30</dc:title>
  <dc:creator>IT Team</dc:creator>
  <cp:lastModifiedBy>Josh Tanton</cp:lastModifiedBy>
  <cp:revision>60</cp:revision>
  <dcterms:created xsi:type="dcterms:W3CDTF">2017-09-21T07:28:29Z</dcterms:created>
  <dcterms:modified xsi:type="dcterms:W3CDTF">2018-04-23T06:53:49Z</dcterms:modified>
</cp:coreProperties>
</file>